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3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9.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56" r:id="rId4"/>
    <p:sldMasterId id="2147483757" r:id="rId5"/>
    <p:sldMasterId id="2147483758" r:id="rId6"/>
    <p:sldMasterId id="2147483759" r:id="rId7"/>
    <p:sldMasterId id="2147483760" r:id="rId8"/>
    <p:sldMasterId id="2147483761" r:id="rId9"/>
    <p:sldMasterId id="2147483762" r:id="rId10"/>
    <p:sldMasterId id="2147483763" r:id="rId11"/>
    <p:sldMasterId id="2147483764"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 id="304" r:id="rId62"/>
    <p:sldId id="305" r:id="rId63"/>
    <p:sldId id="306" r:id="rId64"/>
    <p:sldId id="307" r:id="rId65"/>
    <p:sldId id="308" r:id="rId66"/>
    <p:sldId id="309" r:id="rId67"/>
    <p:sldId id="310" r:id="rId68"/>
    <p:sldId id="311" r:id="rId69"/>
    <p:sldId id="312" r:id="rId70"/>
    <p:sldId id="313" r:id="rId71"/>
    <p:sldId id="314" r:id="rId72"/>
    <p:sldId id="315" r:id="rId73"/>
    <p:sldId id="316" r:id="rId74"/>
    <p:sldId id="317" r:id="rId75"/>
    <p:sldId id="318" r:id="rId76"/>
    <p:sldId id="319" r:id="rId77"/>
    <p:sldId id="320" r:id="rId78"/>
    <p:sldId id="321" r:id="rId79"/>
    <p:sldId id="322" r:id="rId80"/>
    <p:sldId id="323" r:id="rId81"/>
    <p:sldId id="324" r:id="rId82"/>
    <p:sldId id="325" r:id="rId83"/>
    <p:sldId id="326" r:id="rId84"/>
    <p:sldId id="327" r:id="rId85"/>
    <p:sldId id="328" r:id="rId86"/>
    <p:sldId id="329" r:id="rId87"/>
    <p:sldId id="330" r:id="rId88"/>
    <p:sldId id="331" r:id="rId89"/>
    <p:sldId id="332" r:id="rId90"/>
    <p:sldId id="333" r:id="rId91"/>
    <p:sldId id="334" r:id="rId92"/>
    <p:sldId id="335" r:id="rId93"/>
    <p:sldId id="336" r:id="rId94"/>
    <p:sldId id="337" r:id="rId95"/>
    <p:sldId id="338" r:id="rId96"/>
    <p:sldId id="339" r:id="rId97"/>
    <p:sldId id="340" r:id="rId98"/>
    <p:sldId id="341" r:id="rId99"/>
    <p:sldId id="342" r:id="rId100"/>
    <p:sldId id="343" r:id="rId101"/>
    <p:sldId id="344" r:id="rId102"/>
    <p:sldId id="345" r:id="rId103"/>
    <p:sldId id="346" r:id="rId104"/>
    <p:sldId id="347" r:id="rId105"/>
    <p:sldId id="348" r:id="rId106"/>
    <p:sldId id="349" r:id="rId107"/>
    <p:sldId id="350" r:id="rId108"/>
    <p:sldId id="351" r:id="rId109"/>
    <p:sldId id="352" r:id="rId110"/>
    <p:sldId id="353" r:id="rId111"/>
    <p:sldId id="354" r:id="rId112"/>
    <p:sldId id="355" r:id="rId113"/>
    <p:sldId id="356" r:id="rId114"/>
    <p:sldId id="357" r:id="rId115"/>
    <p:sldId id="358" r:id="rId116"/>
    <p:sldId id="359" r:id="rId117"/>
    <p:sldId id="360" r:id="rId118"/>
    <p:sldId id="361" r:id="rId119"/>
    <p:sldId id="362" r:id="rId120"/>
    <p:sldId id="363" r:id="rId121"/>
    <p:sldId id="364" r:id="rId122"/>
    <p:sldId id="365" r:id="rId123"/>
    <p:sldId id="366" r:id="rId124"/>
    <p:sldId id="367" r:id="rId125"/>
    <p:sldId id="368" r:id="rId126"/>
    <p:sldId id="369" r:id="rId127"/>
    <p:sldId id="370" r:id="rId128"/>
    <p:sldId id="371" r:id="rId129"/>
    <p:sldId id="372" r:id="rId130"/>
    <p:sldId id="373" r:id="rId131"/>
    <p:sldId id="374" r:id="rId132"/>
    <p:sldId id="375" r:id="rId133"/>
    <p:sldId id="376" r:id="rId134"/>
    <p:sldId id="377" r:id="rId135"/>
    <p:sldId id="378" r:id="rId136"/>
    <p:sldId id="379" r:id="rId137"/>
    <p:sldId id="380" r:id="rId138"/>
    <p:sldId id="381" r:id="rId139"/>
    <p:sldId id="382" r:id="rId140"/>
    <p:sldId id="383" r:id="rId141"/>
    <p:sldId id="384" r:id="rId142"/>
    <p:sldId id="385" r:id="rId143"/>
    <p:sldId id="386" r:id="rId144"/>
    <p:sldId id="387" r:id="rId145"/>
    <p:sldId id="388" r:id="rId146"/>
    <p:sldId id="389" r:id="rId147"/>
    <p:sldId id="390" r:id="rId148"/>
    <p:sldId id="391" r:id="rId149"/>
    <p:sldId id="392" r:id="rId150"/>
    <p:sldId id="393" r:id="rId151"/>
    <p:sldId id="394" r:id="rId152"/>
    <p:sldId id="395" r:id="rId153"/>
    <p:sldId id="396" r:id="rId154"/>
    <p:sldId id="397" r:id="rId155"/>
    <p:sldId id="398" r:id="rId156"/>
  </p:sldIdLst>
  <p:sldSz cy="5143500" cx="9144000"/>
  <p:notesSz cx="6858000" cy="9144000"/>
  <p:embeddedFontLst>
    <p:embeddedFont>
      <p:font typeface="Raleway"/>
      <p:regular r:id="rId157"/>
      <p:bold r:id="rId158"/>
      <p:italic r:id="rId159"/>
      <p:boldItalic r:id="rId160"/>
    </p:embeddedFont>
    <p:embeddedFont>
      <p:font typeface="Lato"/>
      <p:regular r:id="rId161"/>
      <p:bold r:id="rId162"/>
      <p:italic r:id="rId163"/>
      <p:boldItalic r:id="rId164"/>
    </p:embeddedFont>
    <p:embeddedFont>
      <p:font typeface="Oi"/>
      <p:regular r:id="rId1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1160467-C934-4EB8-9AAB-32F5B2B82C4E}">
  <a:tblStyle styleId="{61160467-C934-4EB8-9AAB-32F5B2B82C4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27.xml"/><Relationship Id="rId42" Type="http://schemas.openxmlformats.org/officeDocument/2006/relationships/slide" Target="slides/slide29.xml"/><Relationship Id="rId41" Type="http://schemas.openxmlformats.org/officeDocument/2006/relationships/slide" Target="slides/slide28.xml"/><Relationship Id="rId44" Type="http://schemas.openxmlformats.org/officeDocument/2006/relationships/slide" Target="slides/slide31.xml"/><Relationship Id="rId43" Type="http://schemas.openxmlformats.org/officeDocument/2006/relationships/slide" Target="slides/slide30.xml"/><Relationship Id="rId46" Type="http://schemas.openxmlformats.org/officeDocument/2006/relationships/slide" Target="slides/slide33.xml"/><Relationship Id="rId45" Type="http://schemas.openxmlformats.org/officeDocument/2006/relationships/slide" Target="slides/slide32.xml"/><Relationship Id="rId107" Type="http://schemas.openxmlformats.org/officeDocument/2006/relationships/slide" Target="slides/slide94.xml"/><Relationship Id="rId106" Type="http://schemas.openxmlformats.org/officeDocument/2006/relationships/slide" Target="slides/slide93.xml"/><Relationship Id="rId105" Type="http://schemas.openxmlformats.org/officeDocument/2006/relationships/slide" Target="slides/slide92.xml"/><Relationship Id="rId104" Type="http://schemas.openxmlformats.org/officeDocument/2006/relationships/slide" Target="slides/slide91.xml"/><Relationship Id="rId109" Type="http://schemas.openxmlformats.org/officeDocument/2006/relationships/slide" Target="slides/slide96.xml"/><Relationship Id="rId108" Type="http://schemas.openxmlformats.org/officeDocument/2006/relationships/slide" Target="slides/slide95.xml"/><Relationship Id="rId48" Type="http://schemas.openxmlformats.org/officeDocument/2006/relationships/slide" Target="slides/slide35.xml"/><Relationship Id="rId47" Type="http://schemas.openxmlformats.org/officeDocument/2006/relationships/slide" Target="slides/slide34.xml"/><Relationship Id="rId49" Type="http://schemas.openxmlformats.org/officeDocument/2006/relationships/slide" Target="slides/slide36.xml"/><Relationship Id="rId103" Type="http://schemas.openxmlformats.org/officeDocument/2006/relationships/slide" Target="slides/slide90.xml"/><Relationship Id="rId102" Type="http://schemas.openxmlformats.org/officeDocument/2006/relationships/slide" Target="slides/slide89.xml"/><Relationship Id="rId101" Type="http://schemas.openxmlformats.org/officeDocument/2006/relationships/slide" Target="slides/slide88.xml"/><Relationship Id="rId100" Type="http://schemas.openxmlformats.org/officeDocument/2006/relationships/slide" Target="slides/slide87.xml"/><Relationship Id="rId31" Type="http://schemas.openxmlformats.org/officeDocument/2006/relationships/slide" Target="slides/slide18.xml"/><Relationship Id="rId30" Type="http://schemas.openxmlformats.org/officeDocument/2006/relationships/slide" Target="slides/slide17.xml"/><Relationship Id="rId33" Type="http://schemas.openxmlformats.org/officeDocument/2006/relationships/slide" Target="slides/slide20.xml"/><Relationship Id="rId32" Type="http://schemas.openxmlformats.org/officeDocument/2006/relationships/slide" Target="slides/slide19.xml"/><Relationship Id="rId35" Type="http://schemas.openxmlformats.org/officeDocument/2006/relationships/slide" Target="slides/slide22.xml"/><Relationship Id="rId34" Type="http://schemas.openxmlformats.org/officeDocument/2006/relationships/slide" Target="slides/slide21.xml"/><Relationship Id="rId37" Type="http://schemas.openxmlformats.org/officeDocument/2006/relationships/slide" Target="slides/slide24.xml"/><Relationship Id="rId36" Type="http://schemas.openxmlformats.org/officeDocument/2006/relationships/slide" Target="slides/slide23.xml"/><Relationship Id="rId39" Type="http://schemas.openxmlformats.org/officeDocument/2006/relationships/slide" Target="slides/slide26.xml"/><Relationship Id="rId38" Type="http://schemas.openxmlformats.org/officeDocument/2006/relationships/slide" Target="slides/slide25.xml"/><Relationship Id="rId20" Type="http://schemas.openxmlformats.org/officeDocument/2006/relationships/slide" Target="slides/slide7.xml"/><Relationship Id="rId22" Type="http://schemas.openxmlformats.org/officeDocument/2006/relationships/slide" Target="slides/slide9.xml"/><Relationship Id="rId21" Type="http://schemas.openxmlformats.org/officeDocument/2006/relationships/slide" Target="slides/slide8.xml"/><Relationship Id="rId24" Type="http://schemas.openxmlformats.org/officeDocument/2006/relationships/slide" Target="slides/slide11.xml"/><Relationship Id="rId23" Type="http://schemas.openxmlformats.org/officeDocument/2006/relationships/slide" Target="slides/slide10.xml"/><Relationship Id="rId129" Type="http://schemas.openxmlformats.org/officeDocument/2006/relationships/slide" Target="slides/slide116.xml"/><Relationship Id="rId128" Type="http://schemas.openxmlformats.org/officeDocument/2006/relationships/slide" Target="slides/slide115.xml"/><Relationship Id="rId127" Type="http://schemas.openxmlformats.org/officeDocument/2006/relationships/slide" Target="slides/slide114.xml"/><Relationship Id="rId126" Type="http://schemas.openxmlformats.org/officeDocument/2006/relationships/slide" Target="slides/slide113.xml"/><Relationship Id="rId26" Type="http://schemas.openxmlformats.org/officeDocument/2006/relationships/slide" Target="slides/slide13.xml"/><Relationship Id="rId121" Type="http://schemas.openxmlformats.org/officeDocument/2006/relationships/slide" Target="slides/slide108.xml"/><Relationship Id="rId25" Type="http://schemas.openxmlformats.org/officeDocument/2006/relationships/slide" Target="slides/slide12.xml"/><Relationship Id="rId120" Type="http://schemas.openxmlformats.org/officeDocument/2006/relationships/slide" Target="slides/slide107.xml"/><Relationship Id="rId28" Type="http://schemas.openxmlformats.org/officeDocument/2006/relationships/slide" Target="slides/slide15.xml"/><Relationship Id="rId27" Type="http://schemas.openxmlformats.org/officeDocument/2006/relationships/slide" Target="slides/slide14.xml"/><Relationship Id="rId125" Type="http://schemas.openxmlformats.org/officeDocument/2006/relationships/slide" Target="slides/slide112.xml"/><Relationship Id="rId29" Type="http://schemas.openxmlformats.org/officeDocument/2006/relationships/slide" Target="slides/slide16.xml"/><Relationship Id="rId124" Type="http://schemas.openxmlformats.org/officeDocument/2006/relationships/slide" Target="slides/slide111.xml"/><Relationship Id="rId123" Type="http://schemas.openxmlformats.org/officeDocument/2006/relationships/slide" Target="slides/slide110.xml"/><Relationship Id="rId122" Type="http://schemas.openxmlformats.org/officeDocument/2006/relationships/slide" Target="slides/slide109.xml"/><Relationship Id="rId95" Type="http://schemas.openxmlformats.org/officeDocument/2006/relationships/slide" Target="slides/slide82.xml"/><Relationship Id="rId94" Type="http://schemas.openxmlformats.org/officeDocument/2006/relationships/slide" Target="slides/slide81.xml"/><Relationship Id="rId97" Type="http://schemas.openxmlformats.org/officeDocument/2006/relationships/slide" Target="slides/slide84.xml"/><Relationship Id="rId96" Type="http://schemas.openxmlformats.org/officeDocument/2006/relationships/slide" Target="slides/slide83.xml"/><Relationship Id="rId11" Type="http://schemas.openxmlformats.org/officeDocument/2006/relationships/slideMaster" Target="slideMasters/slideMaster8.xml"/><Relationship Id="rId99" Type="http://schemas.openxmlformats.org/officeDocument/2006/relationships/slide" Target="slides/slide86.xml"/><Relationship Id="rId10" Type="http://schemas.openxmlformats.org/officeDocument/2006/relationships/slideMaster" Target="slideMasters/slideMaster7.xml"/><Relationship Id="rId98" Type="http://schemas.openxmlformats.org/officeDocument/2006/relationships/slide" Target="slides/slide85.xml"/><Relationship Id="rId13" Type="http://schemas.openxmlformats.org/officeDocument/2006/relationships/notesMaster" Target="notesMasters/notesMaster1.xml"/><Relationship Id="rId12" Type="http://schemas.openxmlformats.org/officeDocument/2006/relationships/slideMaster" Target="slideMasters/slideMaster9.xml"/><Relationship Id="rId91" Type="http://schemas.openxmlformats.org/officeDocument/2006/relationships/slide" Target="slides/slide78.xml"/><Relationship Id="rId90" Type="http://schemas.openxmlformats.org/officeDocument/2006/relationships/slide" Target="slides/slide77.xml"/><Relationship Id="rId93" Type="http://schemas.openxmlformats.org/officeDocument/2006/relationships/slide" Target="slides/slide80.xml"/><Relationship Id="rId92" Type="http://schemas.openxmlformats.org/officeDocument/2006/relationships/slide" Target="slides/slide79.xml"/><Relationship Id="rId118" Type="http://schemas.openxmlformats.org/officeDocument/2006/relationships/slide" Target="slides/slide105.xml"/><Relationship Id="rId117" Type="http://schemas.openxmlformats.org/officeDocument/2006/relationships/slide" Target="slides/slide104.xml"/><Relationship Id="rId116" Type="http://schemas.openxmlformats.org/officeDocument/2006/relationships/slide" Target="slides/slide103.xml"/><Relationship Id="rId115" Type="http://schemas.openxmlformats.org/officeDocument/2006/relationships/slide" Target="slides/slide102.xml"/><Relationship Id="rId119" Type="http://schemas.openxmlformats.org/officeDocument/2006/relationships/slide" Target="slides/slide106.xml"/><Relationship Id="rId15" Type="http://schemas.openxmlformats.org/officeDocument/2006/relationships/slide" Target="slides/slide2.xml"/><Relationship Id="rId110" Type="http://schemas.openxmlformats.org/officeDocument/2006/relationships/slide" Target="slides/slide97.xml"/><Relationship Id="rId14" Type="http://schemas.openxmlformats.org/officeDocument/2006/relationships/slide" Target="slides/slide1.xml"/><Relationship Id="rId17" Type="http://schemas.openxmlformats.org/officeDocument/2006/relationships/slide" Target="slides/slide4.xml"/><Relationship Id="rId16" Type="http://schemas.openxmlformats.org/officeDocument/2006/relationships/slide" Target="slides/slide3.xml"/><Relationship Id="rId19" Type="http://schemas.openxmlformats.org/officeDocument/2006/relationships/slide" Target="slides/slide6.xml"/><Relationship Id="rId114" Type="http://schemas.openxmlformats.org/officeDocument/2006/relationships/slide" Target="slides/slide101.xml"/><Relationship Id="rId18" Type="http://schemas.openxmlformats.org/officeDocument/2006/relationships/slide" Target="slides/slide5.xml"/><Relationship Id="rId113" Type="http://schemas.openxmlformats.org/officeDocument/2006/relationships/slide" Target="slides/slide100.xml"/><Relationship Id="rId112" Type="http://schemas.openxmlformats.org/officeDocument/2006/relationships/slide" Target="slides/slide99.xml"/><Relationship Id="rId111" Type="http://schemas.openxmlformats.org/officeDocument/2006/relationships/slide" Target="slides/slide98.xml"/><Relationship Id="rId84" Type="http://schemas.openxmlformats.org/officeDocument/2006/relationships/slide" Target="slides/slide71.xml"/><Relationship Id="rId83" Type="http://schemas.openxmlformats.org/officeDocument/2006/relationships/slide" Target="slides/slide70.xml"/><Relationship Id="rId86" Type="http://schemas.openxmlformats.org/officeDocument/2006/relationships/slide" Target="slides/slide73.xml"/><Relationship Id="rId85" Type="http://schemas.openxmlformats.org/officeDocument/2006/relationships/slide" Target="slides/slide72.xml"/><Relationship Id="rId88" Type="http://schemas.openxmlformats.org/officeDocument/2006/relationships/slide" Target="slides/slide75.xml"/><Relationship Id="rId150" Type="http://schemas.openxmlformats.org/officeDocument/2006/relationships/slide" Target="slides/slide137.xml"/><Relationship Id="rId87" Type="http://schemas.openxmlformats.org/officeDocument/2006/relationships/slide" Target="slides/slide74.xml"/><Relationship Id="rId89" Type="http://schemas.openxmlformats.org/officeDocument/2006/relationships/slide" Target="slides/slide76.xml"/><Relationship Id="rId80" Type="http://schemas.openxmlformats.org/officeDocument/2006/relationships/slide" Target="slides/slide67.xml"/><Relationship Id="rId82" Type="http://schemas.openxmlformats.org/officeDocument/2006/relationships/slide" Target="slides/slide69.xml"/><Relationship Id="rId81" Type="http://schemas.openxmlformats.org/officeDocument/2006/relationships/slide" Target="slides/slide6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36.xml"/><Relationship Id="rId4" Type="http://schemas.openxmlformats.org/officeDocument/2006/relationships/slideMaster" Target="slideMasters/slideMaster1.xml"/><Relationship Id="rId148" Type="http://schemas.openxmlformats.org/officeDocument/2006/relationships/slide" Target="slides/slide135.xml"/><Relationship Id="rId9" Type="http://schemas.openxmlformats.org/officeDocument/2006/relationships/slideMaster" Target="slideMasters/slideMaster6.xml"/><Relationship Id="rId143" Type="http://schemas.openxmlformats.org/officeDocument/2006/relationships/slide" Target="slides/slide130.xml"/><Relationship Id="rId142" Type="http://schemas.openxmlformats.org/officeDocument/2006/relationships/slide" Target="slides/slide129.xml"/><Relationship Id="rId141" Type="http://schemas.openxmlformats.org/officeDocument/2006/relationships/slide" Target="slides/slide128.xml"/><Relationship Id="rId140" Type="http://schemas.openxmlformats.org/officeDocument/2006/relationships/slide" Target="slides/slide127.xml"/><Relationship Id="rId5" Type="http://schemas.openxmlformats.org/officeDocument/2006/relationships/slideMaster" Target="slideMasters/slideMaster2.xml"/><Relationship Id="rId147" Type="http://schemas.openxmlformats.org/officeDocument/2006/relationships/slide" Target="slides/slide134.xml"/><Relationship Id="rId6" Type="http://schemas.openxmlformats.org/officeDocument/2006/relationships/slideMaster" Target="slideMasters/slideMaster3.xml"/><Relationship Id="rId146" Type="http://schemas.openxmlformats.org/officeDocument/2006/relationships/slide" Target="slides/slide133.xml"/><Relationship Id="rId7" Type="http://schemas.openxmlformats.org/officeDocument/2006/relationships/slideMaster" Target="slideMasters/slideMaster4.xml"/><Relationship Id="rId145" Type="http://schemas.openxmlformats.org/officeDocument/2006/relationships/slide" Target="slides/slide132.xml"/><Relationship Id="rId8" Type="http://schemas.openxmlformats.org/officeDocument/2006/relationships/slideMaster" Target="slideMasters/slideMaster5.xml"/><Relationship Id="rId144" Type="http://schemas.openxmlformats.org/officeDocument/2006/relationships/slide" Target="slides/slide131.xml"/><Relationship Id="rId73" Type="http://schemas.openxmlformats.org/officeDocument/2006/relationships/slide" Target="slides/slide60.xml"/><Relationship Id="rId72" Type="http://schemas.openxmlformats.org/officeDocument/2006/relationships/slide" Target="slides/slide59.xml"/><Relationship Id="rId75" Type="http://schemas.openxmlformats.org/officeDocument/2006/relationships/slide" Target="slides/slide62.xml"/><Relationship Id="rId74" Type="http://schemas.openxmlformats.org/officeDocument/2006/relationships/slide" Target="slides/slide61.xml"/><Relationship Id="rId77" Type="http://schemas.openxmlformats.org/officeDocument/2006/relationships/slide" Target="slides/slide64.xml"/><Relationship Id="rId76" Type="http://schemas.openxmlformats.org/officeDocument/2006/relationships/slide" Target="slides/slide63.xml"/><Relationship Id="rId79" Type="http://schemas.openxmlformats.org/officeDocument/2006/relationships/slide" Target="slides/slide66.xml"/><Relationship Id="rId78" Type="http://schemas.openxmlformats.org/officeDocument/2006/relationships/slide" Target="slides/slide65.xml"/><Relationship Id="rId71" Type="http://schemas.openxmlformats.org/officeDocument/2006/relationships/slide" Target="slides/slide58.xml"/><Relationship Id="rId70" Type="http://schemas.openxmlformats.org/officeDocument/2006/relationships/slide" Target="slides/slide57.xml"/><Relationship Id="rId139" Type="http://schemas.openxmlformats.org/officeDocument/2006/relationships/slide" Target="slides/slide126.xml"/><Relationship Id="rId138" Type="http://schemas.openxmlformats.org/officeDocument/2006/relationships/slide" Target="slides/slide125.xml"/><Relationship Id="rId137" Type="http://schemas.openxmlformats.org/officeDocument/2006/relationships/slide" Target="slides/slide124.xml"/><Relationship Id="rId132" Type="http://schemas.openxmlformats.org/officeDocument/2006/relationships/slide" Target="slides/slide119.xml"/><Relationship Id="rId131" Type="http://schemas.openxmlformats.org/officeDocument/2006/relationships/slide" Target="slides/slide118.xml"/><Relationship Id="rId130" Type="http://schemas.openxmlformats.org/officeDocument/2006/relationships/slide" Target="slides/slide117.xml"/><Relationship Id="rId136" Type="http://schemas.openxmlformats.org/officeDocument/2006/relationships/slide" Target="slides/slide123.xml"/><Relationship Id="rId135" Type="http://schemas.openxmlformats.org/officeDocument/2006/relationships/slide" Target="slides/slide122.xml"/><Relationship Id="rId134" Type="http://schemas.openxmlformats.org/officeDocument/2006/relationships/slide" Target="slides/slide121.xml"/><Relationship Id="rId133" Type="http://schemas.openxmlformats.org/officeDocument/2006/relationships/slide" Target="slides/slide120.xml"/><Relationship Id="rId62" Type="http://schemas.openxmlformats.org/officeDocument/2006/relationships/slide" Target="slides/slide49.xml"/><Relationship Id="rId61" Type="http://schemas.openxmlformats.org/officeDocument/2006/relationships/slide" Target="slides/slide48.xml"/><Relationship Id="rId64" Type="http://schemas.openxmlformats.org/officeDocument/2006/relationships/slide" Target="slides/slide51.xml"/><Relationship Id="rId63" Type="http://schemas.openxmlformats.org/officeDocument/2006/relationships/slide" Target="slides/slide50.xml"/><Relationship Id="rId66" Type="http://schemas.openxmlformats.org/officeDocument/2006/relationships/slide" Target="slides/slide53.xml"/><Relationship Id="rId65" Type="http://schemas.openxmlformats.org/officeDocument/2006/relationships/slide" Target="slides/slide52.xml"/><Relationship Id="rId68" Type="http://schemas.openxmlformats.org/officeDocument/2006/relationships/slide" Target="slides/slide55.xml"/><Relationship Id="rId67" Type="http://schemas.openxmlformats.org/officeDocument/2006/relationships/slide" Target="slides/slide54.xml"/><Relationship Id="rId60" Type="http://schemas.openxmlformats.org/officeDocument/2006/relationships/slide" Target="slides/slide47.xml"/><Relationship Id="rId165" Type="http://schemas.openxmlformats.org/officeDocument/2006/relationships/font" Target="fonts/Oi-regular.fntdata"/><Relationship Id="rId69" Type="http://schemas.openxmlformats.org/officeDocument/2006/relationships/slide" Target="slides/slide56.xml"/><Relationship Id="rId164" Type="http://schemas.openxmlformats.org/officeDocument/2006/relationships/font" Target="fonts/Lato-boldItalic.fntdata"/><Relationship Id="rId163" Type="http://schemas.openxmlformats.org/officeDocument/2006/relationships/font" Target="fonts/Lato-italic.fntdata"/><Relationship Id="rId162" Type="http://schemas.openxmlformats.org/officeDocument/2006/relationships/font" Target="fonts/Lato-bold.fntdata"/><Relationship Id="rId51" Type="http://schemas.openxmlformats.org/officeDocument/2006/relationships/slide" Target="slides/slide38.xml"/><Relationship Id="rId50" Type="http://schemas.openxmlformats.org/officeDocument/2006/relationships/slide" Target="slides/slide37.xml"/><Relationship Id="rId53" Type="http://schemas.openxmlformats.org/officeDocument/2006/relationships/slide" Target="slides/slide40.xml"/><Relationship Id="rId52" Type="http://schemas.openxmlformats.org/officeDocument/2006/relationships/slide" Target="slides/slide39.xml"/><Relationship Id="rId55" Type="http://schemas.openxmlformats.org/officeDocument/2006/relationships/slide" Target="slides/slide42.xml"/><Relationship Id="rId161" Type="http://schemas.openxmlformats.org/officeDocument/2006/relationships/font" Target="fonts/Lato-regular.fntdata"/><Relationship Id="rId54" Type="http://schemas.openxmlformats.org/officeDocument/2006/relationships/slide" Target="slides/slide41.xml"/><Relationship Id="rId160" Type="http://schemas.openxmlformats.org/officeDocument/2006/relationships/font" Target="fonts/Raleway-boldItalic.fntdata"/><Relationship Id="rId57" Type="http://schemas.openxmlformats.org/officeDocument/2006/relationships/slide" Target="slides/slide44.xml"/><Relationship Id="rId56" Type="http://schemas.openxmlformats.org/officeDocument/2006/relationships/slide" Target="slides/slide43.xml"/><Relationship Id="rId159" Type="http://schemas.openxmlformats.org/officeDocument/2006/relationships/font" Target="fonts/Raleway-italic.fntdata"/><Relationship Id="rId59" Type="http://schemas.openxmlformats.org/officeDocument/2006/relationships/slide" Target="slides/slide46.xml"/><Relationship Id="rId154" Type="http://schemas.openxmlformats.org/officeDocument/2006/relationships/slide" Target="slides/slide141.xml"/><Relationship Id="rId58" Type="http://schemas.openxmlformats.org/officeDocument/2006/relationships/slide" Target="slides/slide45.xml"/><Relationship Id="rId153" Type="http://schemas.openxmlformats.org/officeDocument/2006/relationships/slide" Target="slides/slide140.xml"/><Relationship Id="rId152" Type="http://schemas.openxmlformats.org/officeDocument/2006/relationships/slide" Target="slides/slide139.xml"/><Relationship Id="rId151" Type="http://schemas.openxmlformats.org/officeDocument/2006/relationships/slide" Target="slides/slide138.xml"/><Relationship Id="rId158" Type="http://schemas.openxmlformats.org/officeDocument/2006/relationships/font" Target="fonts/Raleway-bold.fntdata"/><Relationship Id="rId157" Type="http://schemas.openxmlformats.org/officeDocument/2006/relationships/font" Target="fonts/Raleway-regular.fntdata"/><Relationship Id="rId156" Type="http://schemas.openxmlformats.org/officeDocument/2006/relationships/slide" Target="slides/slide143.xml"/><Relationship Id="rId155" Type="http://schemas.openxmlformats.org/officeDocument/2006/relationships/slide" Target="slides/slide142.xml"/></Relationships>
</file>

<file path=ppt/media/image1.png>
</file>

<file path=ppt/media/image10.jpg>
</file>

<file path=ppt/media/image101.png>
</file>

<file path=ppt/media/image102.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7.png>
</file>

<file path=ppt/media/image28.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6.png>
</file>

<file path=ppt/media/image87.png>
</file>

<file path=ppt/media/image88.png>
</file>

<file path=ppt/media/image89.png>
</file>

<file path=ppt/media/image9.png>
</file>

<file path=ppt/media/image91.png>
</file>

<file path=ppt/media/image93.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dk1"/>
                </a:solidFill>
                <a:latin typeface="Times New Roman"/>
                <a:ea typeface="Times New Roman"/>
                <a:cs typeface="Times New Roman"/>
                <a:sym typeface="Times New Roman"/>
              </a:rPr>
              <a:t>‹#›</a:t>
            </a:fld>
            <a:endParaRPr b="0" i="0" sz="14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99" name="Google Shape;499;p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1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60" name="Google Shape;560;p1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 name="Shape 1168"/>
        <p:cNvGrpSpPr/>
        <p:nvPr/>
      </p:nvGrpSpPr>
      <p:grpSpPr>
        <a:xfrm>
          <a:off x="0" y="0"/>
          <a:ext cx="0" cy="0"/>
          <a:chOff x="0" y="0"/>
          <a:chExt cx="0" cy="0"/>
        </a:xfrm>
      </p:grpSpPr>
      <p:sp>
        <p:nvSpPr>
          <p:cNvPr id="1169" name="Google Shape;1169;p10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70" name="Google Shape;1170;p10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p10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77" name="Google Shape;1177;p10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p10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83" name="Google Shape;1183;p10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p10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88" name="Google Shape;1188;p10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p10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94" name="Google Shape;1194;p10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p10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00" name="Google Shape;1200;p10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p10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08" name="Google Shape;1208;p10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p10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6" name="Google Shape;1216;p10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p10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26" name="Google Shape;1226;p10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p10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34" name="Google Shape;1234;p10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1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66" name="Google Shape;566;p1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p11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43" name="Google Shape;1243;p11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p11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49" name="Google Shape;1249;p11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p11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56" name="Google Shape;1256;p11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p11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64" name="Google Shape;1264;p11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p11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70" name="Google Shape;1270;p11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p11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76" name="Google Shape;1276;p11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p11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82" name="Google Shape;1282;p11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p11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89" name="Google Shape;1289;p11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p11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96" name="Google Shape;1296;p11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2" name="Shape 1302"/>
        <p:cNvGrpSpPr/>
        <p:nvPr/>
      </p:nvGrpSpPr>
      <p:grpSpPr>
        <a:xfrm>
          <a:off x="0" y="0"/>
          <a:ext cx="0" cy="0"/>
          <a:chOff x="0" y="0"/>
          <a:chExt cx="0" cy="0"/>
        </a:xfrm>
      </p:grpSpPr>
      <p:sp>
        <p:nvSpPr>
          <p:cNvPr id="1303" name="Google Shape;1303;p11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04" name="Google Shape;1304;p11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p1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72" name="Google Shape;572;p1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p12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10" name="Google Shape;1310;p12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p12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19" name="Google Shape;1319;p12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p12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27" name="Google Shape;1327;p12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3" name="Shape 1333"/>
        <p:cNvGrpSpPr/>
        <p:nvPr/>
      </p:nvGrpSpPr>
      <p:grpSpPr>
        <a:xfrm>
          <a:off x="0" y="0"/>
          <a:ext cx="0" cy="0"/>
          <a:chOff x="0" y="0"/>
          <a:chExt cx="0" cy="0"/>
        </a:xfrm>
      </p:grpSpPr>
      <p:sp>
        <p:nvSpPr>
          <p:cNvPr id="1334" name="Google Shape;1334;p12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35" name="Google Shape;1335;p12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p12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43" name="Google Shape;1343;p12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p12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51" name="Google Shape;1351;p12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12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60" name="Google Shape;1360;p12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p12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68" name="Google Shape;1368;p12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p12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73" name="Google Shape;1373;p12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p12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81" name="Google Shape;1381;p12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1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84" name="Google Shape;584;p1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p13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90" name="Google Shape;1390;p13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p13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97" name="Google Shape;1397;p13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1" name="Shape 1401"/>
        <p:cNvGrpSpPr/>
        <p:nvPr/>
      </p:nvGrpSpPr>
      <p:grpSpPr>
        <a:xfrm>
          <a:off x="0" y="0"/>
          <a:ext cx="0" cy="0"/>
          <a:chOff x="0" y="0"/>
          <a:chExt cx="0" cy="0"/>
        </a:xfrm>
      </p:grpSpPr>
      <p:sp>
        <p:nvSpPr>
          <p:cNvPr id="1402" name="Google Shape;1402;p13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03" name="Google Shape;1403;p13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p13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11" name="Google Shape;1411;p13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p13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23" name="Google Shape;1423;p13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p13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31" name="Google Shape;1431;p13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p13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38" name="Google Shape;1438;p13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p13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45" name="Google Shape;1445;p13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p13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52" name="Google Shape;1452;p13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p13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59" name="Google Shape;1459;p13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p1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96" name="Google Shape;596;p1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p14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65" name="Google Shape;1465;p14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p14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72" name="Google Shape;1472;p14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p14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80" name="Google Shape;1480;p14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3" name="Shape 1483"/>
        <p:cNvGrpSpPr/>
        <p:nvPr/>
      </p:nvGrpSpPr>
      <p:grpSpPr>
        <a:xfrm>
          <a:off x="0" y="0"/>
          <a:ext cx="0" cy="0"/>
          <a:chOff x="0" y="0"/>
          <a:chExt cx="0" cy="0"/>
        </a:xfrm>
      </p:grpSpPr>
      <p:sp>
        <p:nvSpPr>
          <p:cNvPr id="1484" name="Google Shape;1484;p14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85" name="Google Shape;1485;p14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1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09" name="Google Shape;609;p1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1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22" name="Google Shape;622;p1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p1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34" name="Google Shape;634;p1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p1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40" name="Google Shape;640;p1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p1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46" name="Google Shape;646;p1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05" name="Google Shape;505;p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p2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52" name="Google Shape;652;p2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2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58" name="Google Shape;658;p2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p2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64" name="Google Shape;664;p2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2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70" name="Google Shape;670;p2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p2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76" name="Google Shape;676;p2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p2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82" name="Google Shape;682;p2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2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87" name="Google Shape;687;p2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p2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92" name="Google Shape;692;p2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p2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97" name="Google Shape;697;p2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p2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03" name="Google Shape;703;p2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10" name="Google Shape;510;p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p3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08" name="Google Shape;708;p3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3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13" name="Google Shape;713;p3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p3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19" name="Google Shape;719;p3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p3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25" name="Google Shape;725;p3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3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31" name="Google Shape;731;p3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p3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37" name="Google Shape;737;p3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p3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43" name="Google Shape;743;p3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p3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50" name="Google Shape;750;p3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3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57" name="Google Shape;757;p3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p3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64" name="Google Shape;764;p3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16" name="Google Shape;516;p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p4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70" name="Google Shape;770;p4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p4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80" name="Google Shape;780;p4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4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90" name="Google Shape;790;p4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p4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97" name="Google Shape;797;p4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p4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07" name="Google Shape;807;p4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p4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17" name="Google Shape;817;p4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p4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30" name="Google Shape;830;p4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p4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37" name="Google Shape;837;p4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p48:notes"/>
          <p:cNvSpPr/>
          <p:nvPr>
            <p:ph idx="2" type="sldImg"/>
          </p:nvPr>
        </p:nvSpPr>
        <p:spPr>
          <a:xfrm>
            <a:off x="380880" y="685800"/>
            <a:ext cx="6092640" cy="34257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44" name="Google Shape;844;p48:notes"/>
          <p:cNvSpPr txBox="1"/>
          <p:nvPr>
            <p:ph idx="1" type="body"/>
          </p:nvPr>
        </p:nvSpPr>
        <p:spPr>
          <a:xfrm>
            <a:off x="685800" y="4343400"/>
            <a:ext cx="5483160" cy="4111560"/>
          </a:xfrm>
          <a:prstGeom prst="rect">
            <a:avLst/>
          </a:prstGeom>
          <a:noFill/>
          <a:ln>
            <a:noFill/>
          </a:ln>
        </p:spPr>
        <p:txBody>
          <a:bodyPr anchorCtr="0" anchor="t" bIns="91425" lIns="0" spcFirstLastPara="1" rIns="0" wrap="square" tIns="91425">
            <a:noAutofit/>
          </a:bodyPr>
          <a:lstStyle/>
          <a:p>
            <a:pPr indent="-213480" lvl="0" marL="216000" rtl="0" algn="l">
              <a:lnSpc>
                <a:spcPct val="100000"/>
              </a:lnSpc>
              <a:spcBef>
                <a:spcPts val="0"/>
              </a:spcBef>
              <a:spcAft>
                <a:spcPts val="0"/>
              </a:spcAft>
              <a:buNone/>
            </a:pPr>
            <a:r>
              <a:rPr b="0" lang="en-US" sz="1100" strike="noStrike">
                <a:latin typeface="Arial"/>
                <a:ea typeface="Arial"/>
                <a:cs typeface="Arial"/>
                <a:sym typeface="Arial"/>
              </a:rPr>
              <a:t>Mobile App to help people price houses</a:t>
            </a:r>
            <a:endParaRPr/>
          </a:p>
          <a:p>
            <a:pPr indent="-213480" lvl="0" marL="216000" rtl="0" algn="l">
              <a:lnSpc>
                <a:spcPct val="100000"/>
              </a:lnSpc>
              <a:spcBef>
                <a:spcPts val="0"/>
              </a:spcBef>
              <a:spcAft>
                <a:spcPts val="0"/>
              </a:spcAft>
              <a:buNone/>
            </a:pPr>
            <a:r>
              <a:rPr b="0" lang="en-US" sz="1100" strike="noStrike">
                <a:latin typeface="Arial"/>
                <a:ea typeface="Arial"/>
                <a:cs typeface="Arial"/>
                <a:sym typeface="Arial"/>
              </a:rPr>
              <a:t>Machine Learning system: A &gt; B</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p4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50" name="Google Shape;850;p4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24" name="Google Shape;524;p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p5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56" name="Google Shape;856;p5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p5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62" name="Google Shape;862;p5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p5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68" name="Google Shape;868;p5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p5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75" name="Google Shape;875;p5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p5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81" name="Google Shape;881;p5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p5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87" name="Google Shape;887;p5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p5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93" name="Google Shape;893;p5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p5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00" name="Google Shape;900;p5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p5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07" name="Google Shape;907;p5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p5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13" name="Google Shape;913;p5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p6:notes"/>
          <p:cNvSpPr/>
          <p:nvPr>
            <p:ph idx="2" type="sldImg"/>
          </p:nvPr>
        </p:nvSpPr>
        <p:spPr>
          <a:xfrm>
            <a:off x="380880" y="685800"/>
            <a:ext cx="6092640" cy="34257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0" name="Google Shape;530;p6:notes"/>
          <p:cNvSpPr txBox="1"/>
          <p:nvPr>
            <p:ph idx="1" type="body"/>
          </p:nvPr>
        </p:nvSpPr>
        <p:spPr>
          <a:xfrm>
            <a:off x="685800" y="4343400"/>
            <a:ext cx="5483160" cy="4111560"/>
          </a:xfrm>
          <a:prstGeom prst="rect">
            <a:avLst/>
          </a:prstGeom>
          <a:noFill/>
          <a:ln>
            <a:noFill/>
          </a:ln>
        </p:spPr>
        <p:txBody>
          <a:bodyPr anchorCtr="0" anchor="t" bIns="91425" lIns="0" spcFirstLastPara="1" rIns="0" wrap="square" tIns="91425">
            <a:noAutofit/>
          </a:bodyPr>
          <a:lstStyle/>
          <a:p>
            <a:pPr indent="-213480" lvl="0" marL="216000" rtl="0" algn="l">
              <a:lnSpc>
                <a:spcPct val="100000"/>
              </a:lnSpc>
              <a:spcBef>
                <a:spcPts val="0"/>
              </a:spcBef>
              <a:spcAft>
                <a:spcPts val="0"/>
              </a:spcAft>
              <a:buNone/>
            </a:pPr>
            <a:r>
              <a:rPr b="1" lang="en-US" sz="1400" strike="noStrike">
                <a:latin typeface="Lato"/>
                <a:ea typeface="Lato"/>
                <a:cs typeface="Lato"/>
                <a:sym typeface="Lato"/>
              </a:rPr>
              <a:t>There is a lot of excitement but also a lot of unnecessary hype about AI.</a:t>
            </a:r>
            <a:endParaRPr b="0" sz="1400" strike="noStrike">
              <a:latin typeface="Arial"/>
              <a:ea typeface="Arial"/>
              <a:cs typeface="Arial"/>
              <a:sym typeface="Arial"/>
            </a:endParaRPr>
          </a:p>
          <a:p>
            <a:pPr indent="-213480" lvl="0" marL="216000" rtl="0" algn="l">
              <a:lnSpc>
                <a:spcPct val="100000"/>
              </a:lnSpc>
              <a:spcBef>
                <a:spcPts val="0"/>
              </a:spcBef>
              <a:spcAft>
                <a:spcPts val="0"/>
              </a:spcAft>
              <a:buNone/>
            </a:pPr>
            <a:r>
              <a:rPr b="1" lang="en-US" sz="1400" strike="noStrike">
                <a:latin typeface="Lato"/>
                <a:ea typeface="Lato"/>
                <a:cs typeface="Lato"/>
                <a:sym typeface="Lato"/>
              </a:rPr>
              <a:t>AI is actually two separate ideas.</a:t>
            </a:r>
            <a:endParaRPr b="0" sz="1400" strike="noStrike">
              <a:latin typeface="Arial"/>
              <a:ea typeface="Arial"/>
              <a:cs typeface="Arial"/>
              <a:sym typeface="Aria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p6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20" name="Google Shape;920;p6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p6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26" name="Google Shape;926;p6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p6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33" name="Google Shape;933;p6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p6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40" name="Google Shape;940;p6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p6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46" name="Google Shape;946;p6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p6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52" name="Google Shape;952;p6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p6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58" name="Google Shape;958;p6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p6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64" name="Google Shape;964;p6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p6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70" name="Google Shape;970;p6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p6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76" name="Google Shape;976;p6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39" name="Google Shape;539;p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p7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83" name="Google Shape;983;p7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7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89" name="Google Shape;989;p7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p7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96" name="Google Shape;996;p7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p7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02" name="Google Shape;1002;p7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p7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09" name="Google Shape;1009;p7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p7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15" name="Google Shape;1015;p7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p7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22" name="Google Shape;1022;p7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p7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28" name="Google Shape;1028;p7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p7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35" name="Google Shape;1035;p7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p7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42" name="Google Shape;1042;p7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46" name="Google Shape;546;p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p8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48" name="Google Shape;1048;p8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p8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54" name="Google Shape;1054;p8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p8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61" name="Google Shape;1061;p8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p8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67" name="Google Shape;1067;p8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p8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73" name="Google Shape;1073;p8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p8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80" name="Google Shape;1080;p8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p8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86" name="Google Shape;1086;p8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p8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92" name="Google Shape;1092;p8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p8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98" name="Google Shape;1098;p8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p8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05" name="Google Shape;1105;p8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p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53" name="Google Shape;553;p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p9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12" name="Google Shape;1112;p9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p9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17" name="Google Shape;1117;p9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p9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23" name="Google Shape;1123;p9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p9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30" name="Google Shape;1130;p9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 name="Shape 1133"/>
        <p:cNvGrpSpPr/>
        <p:nvPr/>
      </p:nvGrpSpPr>
      <p:grpSpPr>
        <a:xfrm>
          <a:off x="0" y="0"/>
          <a:ext cx="0" cy="0"/>
          <a:chOff x="0" y="0"/>
          <a:chExt cx="0" cy="0"/>
        </a:xfrm>
      </p:grpSpPr>
      <p:sp>
        <p:nvSpPr>
          <p:cNvPr id="1134" name="Google Shape;1134;p9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35" name="Google Shape;1135;p9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p9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40" name="Google Shape;1140;p9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p9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46" name="Google Shape;1146;p9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p9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52" name="Google Shape;1152;p9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p9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58" name="Google Shape;1158;p9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p9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65" name="Google Shape;1165;p9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 name="Shape 15"/>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5" name="Shape 45"/>
        <p:cNvGrpSpPr/>
        <p:nvPr/>
      </p:nvGrpSpPr>
      <p:grpSpPr>
        <a:xfrm>
          <a:off x="0" y="0"/>
          <a:ext cx="0" cy="0"/>
          <a:chOff x="0" y="0"/>
          <a:chExt cx="0" cy="0"/>
        </a:xfrm>
      </p:grpSpPr>
      <p:sp>
        <p:nvSpPr>
          <p:cNvPr id="46" name="Google Shape;46;p1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1"/>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1"/>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457" name="Shape 457"/>
        <p:cNvGrpSpPr/>
        <p:nvPr/>
      </p:nvGrpSpPr>
      <p:grpSpPr>
        <a:xfrm>
          <a:off x="0" y="0"/>
          <a:ext cx="0" cy="0"/>
          <a:chOff x="0" y="0"/>
          <a:chExt cx="0" cy="0"/>
        </a:xfrm>
      </p:grpSpPr>
      <p:sp>
        <p:nvSpPr>
          <p:cNvPr id="458" name="Google Shape;458;p10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9" name="Google Shape;459;p109"/>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0" name="Shape 460"/>
        <p:cNvGrpSpPr/>
        <p:nvPr/>
      </p:nvGrpSpPr>
      <p:grpSpPr>
        <a:xfrm>
          <a:off x="0" y="0"/>
          <a:ext cx="0" cy="0"/>
          <a:chOff x="0" y="0"/>
          <a:chExt cx="0" cy="0"/>
        </a:xfrm>
      </p:grpSpPr>
      <p:sp>
        <p:nvSpPr>
          <p:cNvPr id="461" name="Google Shape;461;p11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62" name="Shape 462"/>
        <p:cNvGrpSpPr/>
        <p:nvPr/>
      </p:nvGrpSpPr>
      <p:grpSpPr>
        <a:xfrm>
          <a:off x="0" y="0"/>
          <a:ext cx="0" cy="0"/>
          <a:chOff x="0" y="0"/>
          <a:chExt cx="0" cy="0"/>
        </a:xfrm>
      </p:grpSpPr>
      <p:sp>
        <p:nvSpPr>
          <p:cNvPr id="463" name="Google Shape;463;p111"/>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64" name="Shape 464"/>
        <p:cNvGrpSpPr/>
        <p:nvPr/>
      </p:nvGrpSpPr>
      <p:grpSpPr>
        <a:xfrm>
          <a:off x="0" y="0"/>
          <a:ext cx="0" cy="0"/>
          <a:chOff x="0" y="0"/>
          <a:chExt cx="0" cy="0"/>
        </a:xfrm>
      </p:grpSpPr>
      <p:sp>
        <p:nvSpPr>
          <p:cNvPr id="465" name="Google Shape;465;p11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6" name="Google Shape;466;p11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7" name="Google Shape;467;p112"/>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8" name="Google Shape;468;p112"/>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69" name="Shape 469"/>
        <p:cNvGrpSpPr/>
        <p:nvPr/>
      </p:nvGrpSpPr>
      <p:grpSpPr>
        <a:xfrm>
          <a:off x="0" y="0"/>
          <a:ext cx="0" cy="0"/>
          <a:chOff x="0" y="0"/>
          <a:chExt cx="0" cy="0"/>
        </a:xfrm>
      </p:grpSpPr>
      <p:sp>
        <p:nvSpPr>
          <p:cNvPr id="470" name="Google Shape;470;p11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1" name="Google Shape;471;p113"/>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2" name="Google Shape;472;p113"/>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3" name="Google Shape;473;p113"/>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74" name="Shape 474"/>
        <p:cNvGrpSpPr/>
        <p:nvPr/>
      </p:nvGrpSpPr>
      <p:grpSpPr>
        <a:xfrm>
          <a:off x="0" y="0"/>
          <a:ext cx="0" cy="0"/>
          <a:chOff x="0" y="0"/>
          <a:chExt cx="0" cy="0"/>
        </a:xfrm>
      </p:grpSpPr>
      <p:sp>
        <p:nvSpPr>
          <p:cNvPr id="475" name="Google Shape;475;p11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6" name="Google Shape;476;p114"/>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7" name="Google Shape;477;p114"/>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8" name="Google Shape;478;p114"/>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79" name="Shape 479"/>
        <p:cNvGrpSpPr/>
        <p:nvPr/>
      </p:nvGrpSpPr>
      <p:grpSpPr>
        <a:xfrm>
          <a:off x="0" y="0"/>
          <a:ext cx="0" cy="0"/>
          <a:chOff x="0" y="0"/>
          <a:chExt cx="0" cy="0"/>
        </a:xfrm>
      </p:grpSpPr>
      <p:sp>
        <p:nvSpPr>
          <p:cNvPr id="480" name="Google Shape;480;p11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1" name="Google Shape;481;p115"/>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2" name="Google Shape;482;p115"/>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83" name="Shape 483"/>
        <p:cNvGrpSpPr/>
        <p:nvPr/>
      </p:nvGrpSpPr>
      <p:grpSpPr>
        <a:xfrm>
          <a:off x="0" y="0"/>
          <a:ext cx="0" cy="0"/>
          <a:chOff x="0" y="0"/>
          <a:chExt cx="0" cy="0"/>
        </a:xfrm>
      </p:grpSpPr>
      <p:sp>
        <p:nvSpPr>
          <p:cNvPr id="484" name="Google Shape;484;p11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5" name="Google Shape;485;p116"/>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6" name="Google Shape;486;p116"/>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7" name="Google Shape;487;p116"/>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8" name="Google Shape;488;p116"/>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89" name="Shape 489"/>
        <p:cNvGrpSpPr/>
        <p:nvPr/>
      </p:nvGrpSpPr>
      <p:grpSpPr>
        <a:xfrm>
          <a:off x="0" y="0"/>
          <a:ext cx="0" cy="0"/>
          <a:chOff x="0" y="0"/>
          <a:chExt cx="0" cy="0"/>
        </a:xfrm>
      </p:grpSpPr>
      <p:sp>
        <p:nvSpPr>
          <p:cNvPr id="490" name="Google Shape;490;p11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1" name="Google Shape;491;p117"/>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2" name="Google Shape;492;p117"/>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3" name="Google Shape;493;p117"/>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4" name="Google Shape;494;p117"/>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5" name="Google Shape;495;p117"/>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6" name="Google Shape;496;p117"/>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9" name="Shape 49"/>
        <p:cNvGrpSpPr/>
        <p:nvPr/>
      </p:nvGrpSpPr>
      <p:grpSpPr>
        <a:xfrm>
          <a:off x="0" y="0"/>
          <a:ext cx="0" cy="0"/>
          <a:chOff x="0" y="0"/>
          <a:chExt cx="0" cy="0"/>
        </a:xfrm>
      </p:grpSpPr>
      <p:sp>
        <p:nvSpPr>
          <p:cNvPr id="50" name="Google Shape;50;p1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1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12"/>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12"/>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5" name="Shape 55"/>
        <p:cNvGrpSpPr/>
        <p:nvPr/>
      </p:nvGrpSpPr>
      <p:grpSpPr>
        <a:xfrm>
          <a:off x="0" y="0"/>
          <a:ext cx="0" cy="0"/>
          <a:chOff x="0" y="0"/>
          <a:chExt cx="0" cy="0"/>
        </a:xfrm>
      </p:grpSpPr>
      <p:sp>
        <p:nvSpPr>
          <p:cNvPr id="56" name="Google Shape;56;p1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3"/>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3"/>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13"/>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13"/>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13"/>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13"/>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0" name="Shape 7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71" name="Shape 71"/>
        <p:cNvGrpSpPr/>
        <p:nvPr/>
      </p:nvGrpSpPr>
      <p:grpSpPr>
        <a:xfrm>
          <a:off x="0" y="0"/>
          <a:ext cx="0" cy="0"/>
          <a:chOff x="0" y="0"/>
          <a:chExt cx="0" cy="0"/>
        </a:xfrm>
      </p:grpSpPr>
      <p:sp>
        <p:nvSpPr>
          <p:cNvPr id="72" name="Google Shape;72;p1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6"/>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74" name="Shape 74"/>
        <p:cNvGrpSpPr/>
        <p:nvPr/>
      </p:nvGrpSpPr>
      <p:grpSpPr>
        <a:xfrm>
          <a:off x="0" y="0"/>
          <a:ext cx="0" cy="0"/>
          <a:chOff x="0" y="0"/>
          <a:chExt cx="0" cy="0"/>
        </a:xfrm>
      </p:grpSpPr>
      <p:sp>
        <p:nvSpPr>
          <p:cNvPr id="75" name="Google Shape;75;p1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7"/>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7" name="Shape 77"/>
        <p:cNvGrpSpPr/>
        <p:nvPr/>
      </p:nvGrpSpPr>
      <p:grpSpPr>
        <a:xfrm>
          <a:off x="0" y="0"/>
          <a:ext cx="0" cy="0"/>
          <a:chOff x="0" y="0"/>
          <a:chExt cx="0" cy="0"/>
        </a:xfrm>
      </p:grpSpPr>
      <p:sp>
        <p:nvSpPr>
          <p:cNvPr id="78" name="Google Shape;78;p1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8"/>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18"/>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1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83" name="Shape 83"/>
        <p:cNvGrpSpPr/>
        <p:nvPr/>
      </p:nvGrpSpPr>
      <p:grpSpPr>
        <a:xfrm>
          <a:off x="0" y="0"/>
          <a:ext cx="0" cy="0"/>
          <a:chOff x="0" y="0"/>
          <a:chExt cx="0" cy="0"/>
        </a:xfrm>
      </p:grpSpPr>
      <p:sp>
        <p:nvSpPr>
          <p:cNvPr id="84" name="Google Shape;84;p20"/>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5" name="Shape 85"/>
        <p:cNvGrpSpPr/>
        <p:nvPr/>
      </p:nvGrpSpPr>
      <p:grpSpPr>
        <a:xfrm>
          <a:off x="0" y="0"/>
          <a:ext cx="0" cy="0"/>
          <a:chOff x="0" y="0"/>
          <a:chExt cx="0" cy="0"/>
        </a:xfrm>
      </p:grpSpPr>
      <p:sp>
        <p:nvSpPr>
          <p:cNvPr id="86" name="Google Shape;86;p2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21"/>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21"/>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21"/>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 name="Shape 16"/>
        <p:cNvGrpSpPr/>
        <p:nvPr/>
      </p:nvGrpSpPr>
      <p:grpSpPr>
        <a:xfrm>
          <a:off x="0" y="0"/>
          <a:ext cx="0" cy="0"/>
          <a:chOff x="0" y="0"/>
          <a:chExt cx="0" cy="0"/>
        </a:xfrm>
      </p:grpSpPr>
      <p:sp>
        <p:nvSpPr>
          <p:cNvPr id="17" name="Google Shape;17;p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90" name="Shape 90"/>
        <p:cNvGrpSpPr/>
        <p:nvPr/>
      </p:nvGrpSpPr>
      <p:grpSpPr>
        <a:xfrm>
          <a:off x="0" y="0"/>
          <a:ext cx="0" cy="0"/>
          <a:chOff x="0" y="0"/>
          <a:chExt cx="0" cy="0"/>
        </a:xfrm>
      </p:grpSpPr>
      <p:sp>
        <p:nvSpPr>
          <p:cNvPr id="91" name="Google Shape;91;p2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2"/>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2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22"/>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5" name="Shape 95"/>
        <p:cNvGrpSpPr/>
        <p:nvPr/>
      </p:nvGrpSpPr>
      <p:grpSpPr>
        <a:xfrm>
          <a:off x="0" y="0"/>
          <a:ext cx="0" cy="0"/>
          <a:chOff x="0" y="0"/>
          <a:chExt cx="0" cy="0"/>
        </a:xfrm>
      </p:grpSpPr>
      <p:sp>
        <p:nvSpPr>
          <p:cNvPr id="96" name="Google Shape;96;p2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3"/>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 name="Google Shape;98;p23"/>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23"/>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00" name="Shape 100"/>
        <p:cNvGrpSpPr/>
        <p:nvPr/>
      </p:nvGrpSpPr>
      <p:grpSpPr>
        <a:xfrm>
          <a:off x="0" y="0"/>
          <a:ext cx="0" cy="0"/>
          <a:chOff x="0" y="0"/>
          <a:chExt cx="0" cy="0"/>
        </a:xfrm>
      </p:grpSpPr>
      <p:sp>
        <p:nvSpPr>
          <p:cNvPr id="101" name="Google Shape;101;p2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24"/>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24"/>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04" name="Shape 104"/>
        <p:cNvGrpSpPr/>
        <p:nvPr/>
      </p:nvGrpSpPr>
      <p:grpSpPr>
        <a:xfrm>
          <a:off x="0" y="0"/>
          <a:ext cx="0" cy="0"/>
          <a:chOff x="0" y="0"/>
          <a:chExt cx="0" cy="0"/>
        </a:xfrm>
      </p:grpSpPr>
      <p:sp>
        <p:nvSpPr>
          <p:cNvPr id="105" name="Google Shape;105;p2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5"/>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 name="Google Shape;107;p25"/>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 name="Google Shape;108;p25"/>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25"/>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10" name="Shape 110"/>
        <p:cNvGrpSpPr/>
        <p:nvPr/>
      </p:nvGrpSpPr>
      <p:grpSpPr>
        <a:xfrm>
          <a:off x="0" y="0"/>
          <a:ext cx="0" cy="0"/>
          <a:chOff x="0" y="0"/>
          <a:chExt cx="0" cy="0"/>
        </a:xfrm>
      </p:grpSpPr>
      <p:sp>
        <p:nvSpPr>
          <p:cNvPr id="111" name="Google Shape;111;p2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26"/>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 name="Google Shape;113;p26"/>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 name="Google Shape;114;p26"/>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 name="Google Shape;115;p26"/>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26"/>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26"/>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4" name="Shape 12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5" name="Shape 125"/>
        <p:cNvGrpSpPr/>
        <p:nvPr/>
      </p:nvGrpSpPr>
      <p:grpSpPr>
        <a:xfrm>
          <a:off x="0" y="0"/>
          <a:ext cx="0" cy="0"/>
          <a:chOff x="0" y="0"/>
          <a:chExt cx="0" cy="0"/>
        </a:xfrm>
      </p:grpSpPr>
      <p:sp>
        <p:nvSpPr>
          <p:cNvPr id="126" name="Google Shape;126;p2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29"/>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8" name="Shape 128"/>
        <p:cNvGrpSpPr/>
        <p:nvPr/>
      </p:nvGrpSpPr>
      <p:grpSpPr>
        <a:xfrm>
          <a:off x="0" y="0"/>
          <a:ext cx="0" cy="0"/>
          <a:chOff x="0" y="0"/>
          <a:chExt cx="0" cy="0"/>
        </a:xfrm>
      </p:grpSpPr>
      <p:sp>
        <p:nvSpPr>
          <p:cNvPr id="129" name="Google Shape;129;p3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30"/>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31" name="Shape 131"/>
        <p:cNvGrpSpPr/>
        <p:nvPr/>
      </p:nvGrpSpPr>
      <p:grpSpPr>
        <a:xfrm>
          <a:off x="0" y="0"/>
          <a:ext cx="0" cy="0"/>
          <a:chOff x="0" y="0"/>
          <a:chExt cx="0" cy="0"/>
        </a:xfrm>
      </p:grpSpPr>
      <p:sp>
        <p:nvSpPr>
          <p:cNvPr id="132" name="Google Shape;132;p3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31"/>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31"/>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5" name="Shape 135"/>
        <p:cNvGrpSpPr/>
        <p:nvPr/>
      </p:nvGrpSpPr>
      <p:grpSpPr>
        <a:xfrm>
          <a:off x="0" y="0"/>
          <a:ext cx="0" cy="0"/>
          <a:chOff x="0" y="0"/>
          <a:chExt cx="0" cy="0"/>
        </a:xfrm>
      </p:grpSpPr>
      <p:sp>
        <p:nvSpPr>
          <p:cNvPr id="136" name="Google Shape;136;p3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9" name="Shape 19"/>
        <p:cNvGrpSpPr/>
        <p:nvPr/>
      </p:nvGrpSpPr>
      <p:grpSpPr>
        <a:xfrm>
          <a:off x="0" y="0"/>
          <a:ext cx="0" cy="0"/>
          <a:chOff x="0" y="0"/>
          <a:chExt cx="0" cy="0"/>
        </a:xfrm>
      </p:grpSpPr>
      <p:sp>
        <p:nvSpPr>
          <p:cNvPr id="20" name="Google Shape;20;p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4"/>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37" name="Shape 137"/>
        <p:cNvGrpSpPr/>
        <p:nvPr/>
      </p:nvGrpSpPr>
      <p:grpSpPr>
        <a:xfrm>
          <a:off x="0" y="0"/>
          <a:ext cx="0" cy="0"/>
          <a:chOff x="0" y="0"/>
          <a:chExt cx="0" cy="0"/>
        </a:xfrm>
      </p:grpSpPr>
      <p:sp>
        <p:nvSpPr>
          <p:cNvPr id="138" name="Google Shape;138;p33"/>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39" name="Shape 139"/>
        <p:cNvGrpSpPr/>
        <p:nvPr/>
      </p:nvGrpSpPr>
      <p:grpSpPr>
        <a:xfrm>
          <a:off x="0" y="0"/>
          <a:ext cx="0" cy="0"/>
          <a:chOff x="0" y="0"/>
          <a:chExt cx="0" cy="0"/>
        </a:xfrm>
      </p:grpSpPr>
      <p:sp>
        <p:nvSpPr>
          <p:cNvPr id="140" name="Google Shape;140;p3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34"/>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2" name="Google Shape;142;p34"/>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3" name="Google Shape;143;p34"/>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44" name="Shape 144"/>
        <p:cNvGrpSpPr/>
        <p:nvPr/>
      </p:nvGrpSpPr>
      <p:grpSpPr>
        <a:xfrm>
          <a:off x="0" y="0"/>
          <a:ext cx="0" cy="0"/>
          <a:chOff x="0" y="0"/>
          <a:chExt cx="0" cy="0"/>
        </a:xfrm>
      </p:grpSpPr>
      <p:sp>
        <p:nvSpPr>
          <p:cNvPr id="145" name="Google Shape;145;p3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6" name="Google Shape;146;p35"/>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7" name="Google Shape;147;p35"/>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8" name="Google Shape;148;p35"/>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49" name="Shape 149"/>
        <p:cNvGrpSpPr/>
        <p:nvPr/>
      </p:nvGrpSpPr>
      <p:grpSpPr>
        <a:xfrm>
          <a:off x="0" y="0"/>
          <a:ext cx="0" cy="0"/>
          <a:chOff x="0" y="0"/>
          <a:chExt cx="0" cy="0"/>
        </a:xfrm>
      </p:grpSpPr>
      <p:sp>
        <p:nvSpPr>
          <p:cNvPr id="150" name="Google Shape;150;p3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 name="Google Shape;151;p36"/>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2" name="Google Shape;152;p36"/>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3" name="Google Shape;153;p36"/>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54" name="Shape 154"/>
        <p:cNvGrpSpPr/>
        <p:nvPr/>
      </p:nvGrpSpPr>
      <p:grpSpPr>
        <a:xfrm>
          <a:off x="0" y="0"/>
          <a:ext cx="0" cy="0"/>
          <a:chOff x="0" y="0"/>
          <a:chExt cx="0" cy="0"/>
        </a:xfrm>
      </p:grpSpPr>
      <p:sp>
        <p:nvSpPr>
          <p:cNvPr id="155" name="Google Shape;155;p3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6" name="Google Shape;156;p37"/>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7" name="Google Shape;157;p37"/>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58" name="Shape 158"/>
        <p:cNvGrpSpPr/>
        <p:nvPr/>
      </p:nvGrpSpPr>
      <p:grpSpPr>
        <a:xfrm>
          <a:off x="0" y="0"/>
          <a:ext cx="0" cy="0"/>
          <a:chOff x="0" y="0"/>
          <a:chExt cx="0" cy="0"/>
        </a:xfrm>
      </p:grpSpPr>
      <p:sp>
        <p:nvSpPr>
          <p:cNvPr id="159" name="Google Shape;159;p3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38"/>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1" name="Google Shape;161;p38"/>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2" name="Google Shape;162;p38"/>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3" name="Google Shape;163;p38"/>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64" name="Shape 164"/>
        <p:cNvGrpSpPr/>
        <p:nvPr/>
      </p:nvGrpSpPr>
      <p:grpSpPr>
        <a:xfrm>
          <a:off x="0" y="0"/>
          <a:ext cx="0" cy="0"/>
          <a:chOff x="0" y="0"/>
          <a:chExt cx="0" cy="0"/>
        </a:xfrm>
      </p:grpSpPr>
      <p:sp>
        <p:nvSpPr>
          <p:cNvPr id="165" name="Google Shape;165;p3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6" name="Google Shape;166;p39"/>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7" name="Google Shape;167;p39"/>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8" name="Google Shape;168;p39"/>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9" name="Google Shape;169;p39"/>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0" name="Google Shape;170;p39"/>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1" name="Google Shape;171;p39"/>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5" name="Shape 175"/>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76" name="Shape 176"/>
        <p:cNvGrpSpPr/>
        <p:nvPr/>
      </p:nvGrpSpPr>
      <p:grpSpPr>
        <a:xfrm>
          <a:off x="0" y="0"/>
          <a:ext cx="0" cy="0"/>
          <a:chOff x="0" y="0"/>
          <a:chExt cx="0" cy="0"/>
        </a:xfrm>
      </p:grpSpPr>
      <p:sp>
        <p:nvSpPr>
          <p:cNvPr id="177" name="Google Shape;177;p4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8" name="Google Shape;178;p42"/>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79" name="Shape 179"/>
        <p:cNvGrpSpPr/>
        <p:nvPr/>
      </p:nvGrpSpPr>
      <p:grpSpPr>
        <a:xfrm>
          <a:off x="0" y="0"/>
          <a:ext cx="0" cy="0"/>
          <a:chOff x="0" y="0"/>
          <a:chExt cx="0" cy="0"/>
        </a:xfrm>
      </p:grpSpPr>
      <p:sp>
        <p:nvSpPr>
          <p:cNvPr id="180" name="Google Shape;180;p4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1" name="Google Shape;181;p43"/>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2" name="Shape 22"/>
        <p:cNvGrpSpPr/>
        <p:nvPr/>
      </p:nvGrpSpPr>
      <p:grpSpPr>
        <a:xfrm>
          <a:off x="0" y="0"/>
          <a:ext cx="0" cy="0"/>
          <a:chOff x="0" y="0"/>
          <a:chExt cx="0" cy="0"/>
        </a:xfrm>
      </p:grpSpPr>
      <p:sp>
        <p:nvSpPr>
          <p:cNvPr id="23" name="Google Shape;23;p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5"/>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5"/>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82" name="Shape 182"/>
        <p:cNvGrpSpPr/>
        <p:nvPr/>
      </p:nvGrpSpPr>
      <p:grpSpPr>
        <a:xfrm>
          <a:off x="0" y="0"/>
          <a:ext cx="0" cy="0"/>
          <a:chOff x="0" y="0"/>
          <a:chExt cx="0" cy="0"/>
        </a:xfrm>
      </p:grpSpPr>
      <p:sp>
        <p:nvSpPr>
          <p:cNvPr id="183" name="Google Shape;183;p4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4" name="Google Shape;184;p44"/>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5" name="Google Shape;185;p44"/>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6" name="Shape 186"/>
        <p:cNvGrpSpPr/>
        <p:nvPr/>
      </p:nvGrpSpPr>
      <p:grpSpPr>
        <a:xfrm>
          <a:off x="0" y="0"/>
          <a:ext cx="0" cy="0"/>
          <a:chOff x="0" y="0"/>
          <a:chExt cx="0" cy="0"/>
        </a:xfrm>
      </p:grpSpPr>
      <p:sp>
        <p:nvSpPr>
          <p:cNvPr id="187" name="Google Shape;187;p4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88" name="Shape 188"/>
        <p:cNvGrpSpPr/>
        <p:nvPr/>
      </p:nvGrpSpPr>
      <p:grpSpPr>
        <a:xfrm>
          <a:off x="0" y="0"/>
          <a:ext cx="0" cy="0"/>
          <a:chOff x="0" y="0"/>
          <a:chExt cx="0" cy="0"/>
        </a:xfrm>
      </p:grpSpPr>
      <p:sp>
        <p:nvSpPr>
          <p:cNvPr id="189" name="Google Shape;189;p46"/>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90" name="Shape 190"/>
        <p:cNvGrpSpPr/>
        <p:nvPr/>
      </p:nvGrpSpPr>
      <p:grpSpPr>
        <a:xfrm>
          <a:off x="0" y="0"/>
          <a:ext cx="0" cy="0"/>
          <a:chOff x="0" y="0"/>
          <a:chExt cx="0" cy="0"/>
        </a:xfrm>
      </p:grpSpPr>
      <p:sp>
        <p:nvSpPr>
          <p:cNvPr id="191" name="Google Shape;191;p4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47"/>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3" name="Google Shape;193;p4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4" name="Google Shape;194;p47"/>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95" name="Shape 195"/>
        <p:cNvGrpSpPr/>
        <p:nvPr/>
      </p:nvGrpSpPr>
      <p:grpSpPr>
        <a:xfrm>
          <a:off x="0" y="0"/>
          <a:ext cx="0" cy="0"/>
          <a:chOff x="0" y="0"/>
          <a:chExt cx="0" cy="0"/>
        </a:xfrm>
      </p:grpSpPr>
      <p:sp>
        <p:nvSpPr>
          <p:cNvPr id="196" name="Google Shape;196;p4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7" name="Google Shape;197;p48"/>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8" name="Google Shape;198;p48"/>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9" name="Google Shape;199;p48"/>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00" name="Shape 200"/>
        <p:cNvGrpSpPr/>
        <p:nvPr/>
      </p:nvGrpSpPr>
      <p:grpSpPr>
        <a:xfrm>
          <a:off x="0" y="0"/>
          <a:ext cx="0" cy="0"/>
          <a:chOff x="0" y="0"/>
          <a:chExt cx="0" cy="0"/>
        </a:xfrm>
      </p:grpSpPr>
      <p:sp>
        <p:nvSpPr>
          <p:cNvPr id="201" name="Google Shape;201;p4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2" name="Google Shape;202;p49"/>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3" name="Google Shape;203;p49"/>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4" name="Google Shape;204;p49"/>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05" name="Shape 205"/>
        <p:cNvGrpSpPr/>
        <p:nvPr/>
      </p:nvGrpSpPr>
      <p:grpSpPr>
        <a:xfrm>
          <a:off x="0" y="0"/>
          <a:ext cx="0" cy="0"/>
          <a:chOff x="0" y="0"/>
          <a:chExt cx="0" cy="0"/>
        </a:xfrm>
      </p:grpSpPr>
      <p:sp>
        <p:nvSpPr>
          <p:cNvPr id="206" name="Google Shape;206;p5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7" name="Google Shape;207;p50"/>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8" name="Google Shape;208;p50"/>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09" name="Shape 209"/>
        <p:cNvGrpSpPr/>
        <p:nvPr/>
      </p:nvGrpSpPr>
      <p:grpSpPr>
        <a:xfrm>
          <a:off x="0" y="0"/>
          <a:ext cx="0" cy="0"/>
          <a:chOff x="0" y="0"/>
          <a:chExt cx="0" cy="0"/>
        </a:xfrm>
      </p:grpSpPr>
      <p:sp>
        <p:nvSpPr>
          <p:cNvPr id="210" name="Google Shape;210;p5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1" name="Google Shape;211;p51"/>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2" name="Google Shape;212;p5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3" name="Google Shape;213;p51"/>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4" name="Google Shape;214;p51"/>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15" name="Shape 215"/>
        <p:cNvGrpSpPr/>
        <p:nvPr/>
      </p:nvGrpSpPr>
      <p:grpSpPr>
        <a:xfrm>
          <a:off x="0" y="0"/>
          <a:ext cx="0" cy="0"/>
          <a:chOff x="0" y="0"/>
          <a:chExt cx="0" cy="0"/>
        </a:xfrm>
      </p:grpSpPr>
      <p:sp>
        <p:nvSpPr>
          <p:cNvPr id="216" name="Google Shape;216;p5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7" name="Google Shape;217;p52"/>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8" name="Google Shape;218;p52"/>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9" name="Google Shape;219;p52"/>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0" name="Google Shape;220;p52"/>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1" name="Google Shape;221;p52"/>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2" name="Google Shape;222;p52"/>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9" name="Shape 22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30" name="Shape 230"/>
        <p:cNvGrpSpPr/>
        <p:nvPr/>
      </p:nvGrpSpPr>
      <p:grpSpPr>
        <a:xfrm>
          <a:off x="0" y="0"/>
          <a:ext cx="0" cy="0"/>
          <a:chOff x="0" y="0"/>
          <a:chExt cx="0" cy="0"/>
        </a:xfrm>
      </p:grpSpPr>
      <p:sp>
        <p:nvSpPr>
          <p:cNvPr id="231" name="Google Shape;231;p5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2" name="Google Shape;232;p5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33" name="Shape 233"/>
        <p:cNvGrpSpPr/>
        <p:nvPr/>
      </p:nvGrpSpPr>
      <p:grpSpPr>
        <a:xfrm>
          <a:off x="0" y="0"/>
          <a:ext cx="0" cy="0"/>
          <a:chOff x="0" y="0"/>
          <a:chExt cx="0" cy="0"/>
        </a:xfrm>
      </p:grpSpPr>
      <p:sp>
        <p:nvSpPr>
          <p:cNvPr id="234" name="Google Shape;234;p5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5" name="Google Shape;235;p5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36" name="Shape 236"/>
        <p:cNvGrpSpPr/>
        <p:nvPr/>
      </p:nvGrpSpPr>
      <p:grpSpPr>
        <a:xfrm>
          <a:off x="0" y="0"/>
          <a:ext cx="0" cy="0"/>
          <a:chOff x="0" y="0"/>
          <a:chExt cx="0" cy="0"/>
        </a:xfrm>
      </p:grpSpPr>
      <p:sp>
        <p:nvSpPr>
          <p:cNvPr id="237" name="Google Shape;237;p5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5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9" name="Google Shape;239;p5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0" name="Shape 240"/>
        <p:cNvGrpSpPr/>
        <p:nvPr/>
      </p:nvGrpSpPr>
      <p:grpSpPr>
        <a:xfrm>
          <a:off x="0" y="0"/>
          <a:ext cx="0" cy="0"/>
          <a:chOff x="0" y="0"/>
          <a:chExt cx="0" cy="0"/>
        </a:xfrm>
      </p:grpSpPr>
      <p:sp>
        <p:nvSpPr>
          <p:cNvPr id="241" name="Google Shape;241;p5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42" name="Shape 242"/>
        <p:cNvGrpSpPr/>
        <p:nvPr/>
      </p:nvGrpSpPr>
      <p:grpSpPr>
        <a:xfrm>
          <a:off x="0" y="0"/>
          <a:ext cx="0" cy="0"/>
          <a:chOff x="0" y="0"/>
          <a:chExt cx="0" cy="0"/>
        </a:xfrm>
      </p:grpSpPr>
      <p:sp>
        <p:nvSpPr>
          <p:cNvPr id="243" name="Google Shape;243;p59"/>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44" name="Shape 244"/>
        <p:cNvGrpSpPr/>
        <p:nvPr/>
      </p:nvGrpSpPr>
      <p:grpSpPr>
        <a:xfrm>
          <a:off x="0" y="0"/>
          <a:ext cx="0" cy="0"/>
          <a:chOff x="0" y="0"/>
          <a:chExt cx="0" cy="0"/>
        </a:xfrm>
      </p:grpSpPr>
      <p:sp>
        <p:nvSpPr>
          <p:cNvPr id="245" name="Google Shape;245;p6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6" name="Google Shape;246;p6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7" name="Google Shape;247;p60"/>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8" name="Google Shape;248;p60"/>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49" name="Shape 249"/>
        <p:cNvGrpSpPr/>
        <p:nvPr/>
      </p:nvGrpSpPr>
      <p:grpSpPr>
        <a:xfrm>
          <a:off x="0" y="0"/>
          <a:ext cx="0" cy="0"/>
          <a:chOff x="0" y="0"/>
          <a:chExt cx="0" cy="0"/>
        </a:xfrm>
      </p:grpSpPr>
      <p:sp>
        <p:nvSpPr>
          <p:cNvPr id="250" name="Google Shape;250;p6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1" name="Google Shape;251;p61"/>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2" name="Google Shape;252;p6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3" name="Google Shape;253;p61"/>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54" name="Shape 254"/>
        <p:cNvGrpSpPr/>
        <p:nvPr/>
      </p:nvGrpSpPr>
      <p:grpSpPr>
        <a:xfrm>
          <a:off x="0" y="0"/>
          <a:ext cx="0" cy="0"/>
          <a:chOff x="0" y="0"/>
          <a:chExt cx="0" cy="0"/>
        </a:xfrm>
      </p:grpSpPr>
      <p:sp>
        <p:nvSpPr>
          <p:cNvPr id="255" name="Google Shape;255;p6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6" name="Google Shape;256;p6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7" name="Google Shape;257;p6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8" name="Google Shape;258;p62"/>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59" name="Shape 259"/>
        <p:cNvGrpSpPr/>
        <p:nvPr/>
      </p:nvGrpSpPr>
      <p:grpSpPr>
        <a:xfrm>
          <a:off x="0" y="0"/>
          <a:ext cx="0" cy="0"/>
          <a:chOff x="0" y="0"/>
          <a:chExt cx="0" cy="0"/>
        </a:xfrm>
      </p:grpSpPr>
      <p:sp>
        <p:nvSpPr>
          <p:cNvPr id="260" name="Google Shape;260;p6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1" name="Google Shape;261;p63"/>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2" name="Google Shape;262;p63"/>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63" name="Shape 263"/>
        <p:cNvGrpSpPr/>
        <p:nvPr/>
      </p:nvGrpSpPr>
      <p:grpSpPr>
        <a:xfrm>
          <a:off x="0" y="0"/>
          <a:ext cx="0" cy="0"/>
          <a:chOff x="0" y="0"/>
          <a:chExt cx="0" cy="0"/>
        </a:xfrm>
      </p:grpSpPr>
      <p:sp>
        <p:nvSpPr>
          <p:cNvPr id="264" name="Google Shape;264;p6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5" name="Google Shape;265;p64"/>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6" name="Google Shape;266;p64"/>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7" name="Google Shape;267;p64"/>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8" name="Google Shape;268;p64"/>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8" name="Shape 28"/>
        <p:cNvGrpSpPr/>
        <p:nvPr/>
      </p:nvGrpSpPr>
      <p:grpSpPr>
        <a:xfrm>
          <a:off x="0" y="0"/>
          <a:ext cx="0" cy="0"/>
          <a:chOff x="0" y="0"/>
          <a:chExt cx="0" cy="0"/>
        </a:xfrm>
      </p:grpSpPr>
      <p:sp>
        <p:nvSpPr>
          <p:cNvPr id="29" name="Google Shape;29;p7"/>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69" name="Shape 269"/>
        <p:cNvGrpSpPr/>
        <p:nvPr/>
      </p:nvGrpSpPr>
      <p:grpSpPr>
        <a:xfrm>
          <a:off x="0" y="0"/>
          <a:ext cx="0" cy="0"/>
          <a:chOff x="0" y="0"/>
          <a:chExt cx="0" cy="0"/>
        </a:xfrm>
      </p:grpSpPr>
      <p:sp>
        <p:nvSpPr>
          <p:cNvPr id="270" name="Google Shape;270;p6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1" name="Google Shape;271;p65"/>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2" name="Google Shape;272;p65"/>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3" name="Google Shape;273;p65"/>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4" name="Google Shape;274;p65"/>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5" name="Google Shape;275;p65"/>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6" name="Google Shape;276;p65"/>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3" name="Shape 283"/>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4" name="Shape 284"/>
        <p:cNvGrpSpPr/>
        <p:nvPr/>
      </p:nvGrpSpPr>
      <p:grpSpPr>
        <a:xfrm>
          <a:off x="0" y="0"/>
          <a:ext cx="0" cy="0"/>
          <a:chOff x="0" y="0"/>
          <a:chExt cx="0" cy="0"/>
        </a:xfrm>
      </p:grpSpPr>
      <p:sp>
        <p:nvSpPr>
          <p:cNvPr id="285" name="Google Shape;285;p6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6" name="Google Shape;286;p68"/>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87" name="Shape 287"/>
        <p:cNvGrpSpPr/>
        <p:nvPr/>
      </p:nvGrpSpPr>
      <p:grpSpPr>
        <a:xfrm>
          <a:off x="0" y="0"/>
          <a:ext cx="0" cy="0"/>
          <a:chOff x="0" y="0"/>
          <a:chExt cx="0" cy="0"/>
        </a:xfrm>
      </p:grpSpPr>
      <p:sp>
        <p:nvSpPr>
          <p:cNvPr id="288" name="Google Shape;288;p6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9" name="Google Shape;289;p69"/>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90" name="Shape 290"/>
        <p:cNvGrpSpPr/>
        <p:nvPr/>
      </p:nvGrpSpPr>
      <p:grpSpPr>
        <a:xfrm>
          <a:off x="0" y="0"/>
          <a:ext cx="0" cy="0"/>
          <a:chOff x="0" y="0"/>
          <a:chExt cx="0" cy="0"/>
        </a:xfrm>
      </p:grpSpPr>
      <p:sp>
        <p:nvSpPr>
          <p:cNvPr id="291" name="Google Shape;291;p7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2" name="Google Shape;292;p70"/>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3" name="Google Shape;293;p70"/>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 name="Shape 294"/>
        <p:cNvGrpSpPr/>
        <p:nvPr/>
      </p:nvGrpSpPr>
      <p:grpSpPr>
        <a:xfrm>
          <a:off x="0" y="0"/>
          <a:ext cx="0" cy="0"/>
          <a:chOff x="0" y="0"/>
          <a:chExt cx="0" cy="0"/>
        </a:xfrm>
      </p:grpSpPr>
      <p:sp>
        <p:nvSpPr>
          <p:cNvPr id="295" name="Google Shape;295;p7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96" name="Shape 296"/>
        <p:cNvGrpSpPr/>
        <p:nvPr/>
      </p:nvGrpSpPr>
      <p:grpSpPr>
        <a:xfrm>
          <a:off x="0" y="0"/>
          <a:ext cx="0" cy="0"/>
          <a:chOff x="0" y="0"/>
          <a:chExt cx="0" cy="0"/>
        </a:xfrm>
      </p:grpSpPr>
      <p:sp>
        <p:nvSpPr>
          <p:cNvPr id="297" name="Google Shape;297;p72"/>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98" name="Shape 298"/>
        <p:cNvGrpSpPr/>
        <p:nvPr/>
      </p:nvGrpSpPr>
      <p:grpSpPr>
        <a:xfrm>
          <a:off x="0" y="0"/>
          <a:ext cx="0" cy="0"/>
          <a:chOff x="0" y="0"/>
          <a:chExt cx="0" cy="0"/>
        </a:xfrm>
      </p:grpSpPr>
      <p:sp>
        <p:nvSpPr>
          <p:cNvPr id="299" name="Google Shape;299;p7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0" name="Google Shape;300;p73"/>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1" name="Google Shape;301;p73"/>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2" name="Google Shape;302;p73"/>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3" name="Shape 303"/>
        <p:cNvGrpSpPr/>
        <p:nvPr/>
      </p:nvGrpSpPr>
      <p:grpSpPr>
        <a:xfrm>
          <a:off x="0" y="0"/>
          <a:ext cx="0" cy="0"/>
          <a:chOff x="0" y="0"/>
          <a:chExt cx="0" cy="0"/>
        </a:xfrm>
      </p:grpSpPr>
      <p:sp>
        <p:nvSpPr>
          <p:cNvPr id="304" name="Google Shape;304;p7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5" name="Google Shape;305;p74"/>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6" name="Google Shape;306;p74"/>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7" name="Google Shape;307;p74"/>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08" name="Shape 308"/>
        <p:cNvGrpSpPr/>
        <p:nvPr/>
      </p:nvGrpSpPr>
      <p:grpSpPr>
        <a:xfrm>
          <a:off x="0" y="0"/>
          <a:ext cx="0" cy="0"/>
          <a:chOff x="0" y="0"/>
          <a:chExt cx="0" cy="0"/>
        </a:xfrm>
      </p:grpSpPr>
      <p:sp>
        <p:nvSpPr>
          <p:cNvPr id="309" name="Google Shape;309;p7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0" name="Google Shape;310;p75"/>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1" name="Google Shape;311;p75"/>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2" name="Google Shape;312;p75"/>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8"/>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8"/>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8"/>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13" name="Shape 313"/>
        <p:cNvGrpSpPr/>
        <p:nvPr/>
      </p:nvGrpSpPr>
      <p:grpSpPr>
        <a:xfrm>
          <a:off x="0" y="0"/>
          <a:ext cx="0" cy="0"/>
          <a:chOff x="0" y="0"/>
          <a:chExt cx="0" cy="0"/>
        </a:xfrm>
      </p:grpSpPr>
      <p:sp>
        <p:nvSpPr>
          <p:cNvPr id="314" name="Google Shape;314;p7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5" name="Google Shape;315;p76"/>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6" name="Google Shape;316;p76"/>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17" name="Shape 317"/>
        <p:cNvGrpSpPr/>
        <p:nvPr/>
      </p:nvGrpSpPr>
      <p:grpSpPr>
        <a:xfrm>
          <a:off x="0" y="0"/>
          <a:ext cx="0" cy="0"/>
          <a:chOff x="0" y="0"/>
          <a:chExt cx="0" cy="0"/>
        </a:xfrm>
      </p:grpSpPr>
      <p:sp>
        <p:nvSpPr>
          <p:cNvPr id="318" name="Google Shape;318;p7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9" name="Google Shape;319;p77"/>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0" name="Google Shape;320;p77"/>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1" name="Google Shape;321;p77"/>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2" name="Google Shape;322;p77"/>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23" name="Shape 323"/>
        <p:cNvGrpSpPr/>
        <p:nvPr/>
      </p:nvGrpSpPr>
      <p:grpSpPr>
        <a:xfrm>
          <a:off x="0" y="0"/>
          <a:ext cx="0" cy="0"/>
          <a:chOff x="0" y="0"/>
          <a:chExt cx="0" cy="0"/>
        </a:xfrm>
      </p:grpSpPr>
      <p:sp>
        <p:nvSpPr>
          <p:cNvPr id="324" name="Google Shape;324;p7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5" name="Google Shape;325;p78"/>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6" name="Google Shape;326;p78"/>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7" name="Google Shape;327;p78"/>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8" name="Google Shape;328;p78"/>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9" name="Google Shape;329;p78"/>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0" name="Google Shape;330;p78"/>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38" name="Shape 338"/>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39" name="Shape 339"/>
        <p:cNvGrpSpPr/>
        <p:nvPr/>
      </p:nvGrpSpPr>
      <p:grpSpPr>
        <a:xfrm>
          <a:off x="0" y="0"/>
          <a:ext cx="0" cy="0"/>
          <a:chOff x="0" y="0"/>
          <a:chExt cx="0" cy="0"/>
        </a:xfrm>
      </p:grpSpPr>
      <p:sp>
        <p:nvSpPr>
          <p:cNvPr id="340" name="Google Shape;340;p8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1" name="Google Shape;341;p81"/>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42" name="Shape 342"/>
        <p:cNvGrpSpPr/>
        <p:nvPr/>
      </p:nvGrpSpPr>
      <p:grpSpPr>
        <a:xfrm>
          <a:off x="0" y="0"/>
          <a:ext cx="0" cy="0"/>
          <a:chOff x="0" y="0"/>
          <a:chExt cx="0" cy="0"/>
        </a:xfrm>
      </p:grpSpPr>
      <p:sp>
        <p:nvSpPr>
          <p:cNvPr id="343" name="Google Shape;343;p8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4" name="Google Shape;344;p82"/>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45" name="Shape 345"/>
        <p:cNvGrpSpPr/>
        <p:nvPr/>
      </p:nvGrpSpPr>
      <p:grpSpPr>
        <a:xfrm>
          <a:off x="0" y="0"/>
          <a:ext cx="0" cy="0"/>
          <a:chOff x="0" y="0"/>
          <a:chExt cx="0" cy="0"/>
        </a:xfrm>
      </p:grpSpPr>
      <p:sp>
        <p:nvSpPr>
          <p:cNvPr id="346" name="Google Shape;346;p8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7" name="Google Shape;347;p83"/>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8" name="Google Shape;348;p83"/>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9" name="Shape 349"/>
        <p:cNvGrpSpPr/>
        <p:nvPr/>
      </p:nvGrpSpPr>
      <p:grpSpPr>
        <a:xfrm>
          <a:off x="0" y="0"/>
          <a:ext cx="0" cy="0"/>
          <a:chOff x="0" y="0"/>
          <a:chExt cx="0" cy="0"/>
        </a:xfrm>
      </p:grpSpPr>
      <p:sp>
        <p:nvSpPr>
          <p:cNvPr id="350" name="Google Shape;350;p8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351" name="Shape 351"/>
        <p:cNvGrpSpPr/>
        <p:nvPr/>
      </p:nvGrpSpPr>
      <p:grpSpPr>
        <a:xfrm>
          <a:off x="0" y="0"/>
          <a:ext cx="0" cy="0"/>
          <a:chOff x="0" y="0"/>
          <a:chExt cx="0" cy="0"/>
        </a:xfrm>
      </p:grpSpPr>
      <p:sp>
        <p:nvSpPr>
          <p:cNvPr id="352" name="Google Shape;352;p85"/>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53" name="Shape 353"/>
        <p:cNvGrpSpPr/>
        <p:nvPr/>
      </p:nvGrpSpPr>
      <p:grpSpPr>
        <a:xfrm>
          <a:off x="0" y="0"/>
          <a:ext cx="0" cy="0"/>
          <a:chOff x="0" y="0"/>
          <a:chExt cx="0" cy="0"/>
        </a:xfrm>
      </p:grpSpPr>
      <p:sp>
        <p:nvSpPr>
          <p:cNvPr id="354" name="Google Shape;354;p8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5" name="Google Shape;355;p86"/>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6" name="Google Shape;356;p86"/>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7" name="Google Shape;357;p86"/>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9"/>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9"/>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9"/>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8" name="Shape 358"/>
        <p:cNvGrpSpPr/>
        <p:nvPr/>
      </p:nvGrpSpPr>
      <p:grpSpPr>
        <a:xfrm>
          <a:off x="0" y="0"/>
          <a:ext cx="0" cy="0"/>
          <a:chOff x="0" y="0"/>
          <a:chExt cx="0" cy="0"/>
        </a:xfrm>
      </p:grpSpPr>
      <p:sp>
        <p:nvSpPr>
          <p:cNvPr id="359" name="Google Shape;359;p8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0" name="Google Shape;360;p8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1" name="Google Shape;361;p87"/>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2" name="Google Shape;362;p87"/>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63" name="Shape 363"/>
        <p:cNvGrpSpPr/>
        <p:nvPr/>
      </p:nvGrpSpPr>
      <p:grpSpPr>
        <a:xfrm>
          <a:off x="0" y="0"/>
          <a:ext cx="0" cy="0"/>
          <a:chOff x="0" y="0"/>
          <a:chExt cx="0" cy="0"/>
        </a:xfrm>
      </p:grpSpPr>
      <p:sp>
        <p:nvSpPr>
          <p:cNvPr id="364" name="Google Shape;364;p8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5" name="Google Shape;365;p88"/>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6" name="Google Shape;366;p88"/>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7" name="Google Shape;367;p88"/>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68" name="Shape 368"/>
        <p:cNvGrpSpPr/>
        <p:nvPr/>
      </p:nvGrpSpPr>
      <p:grpSpPr>
        <a:xfrm>
          <a:off x="0" y="0"/>
          <a:ext cx="0" cy="0"/>
          <a:chOff x="0" y="0"/>
          <a:chExt cx="0" cy="0"/>
        </a:xfrm>
      </p:grpSpPr>
      <p:sp>
        <p:nvSpPr>
          <p:cNvPr id="369" name="Google Shape;369;p8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0" name="Google Shape;370;p89"/>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1" name="Google Shape;371;p89"/>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72" name="Shape 372"/>
        <p:cNvGrpSpPr/>
        <p:nvPr/>
      </p:nvGrpSpPr>
      <p:grpSpPr>
        <a:xfrm>
          <a:off x="0" y="0"/>
          <a:ext cx="0" cy="0"/>
          <a:chOff x="0" y="0"/>
          <a:chExt cx="0" cy="0"/>
        </a:xfrm>
      </p:grpSpPr>
      <p:sp>
        <p:nvSpPr>
          <p:cNvPr id="373" name="Google Shape;373;p9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4" name="Google Shape;374;p9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5" name="Google Shape;375;p9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6" name="Google Shape;376;p90"/>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7" name="Google Shape;377;p90"/>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78" name="Shape 378"/>
        <p:cNvGrpSpPr/>
        <p:nvPr/>
      </p:nvGrpSpPr>
      <p:grpSpPr>
        <a:xfrm>
          <a:off x="0" y="0"/>
          <a:ext cx="0" cy="0"/>
          <a:chOff x="0" y="0"/>
          <a:chExt cx="0" cy="0"/>
        </a:xfrm>
      </p:grpSpPr>
      <p:sp>
        <p:nvSpPr>
          <p:cNvPr id="379" name="Google Shape;379;p9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0" name="Google Shape;380;p91"/>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1" name="Google Shape;381;p91"/>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2" name="Google Shape;382;p91"/>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3" name="Google Shape;383;p91"/>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4" name="Google Shape;384;p91"/>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5" name="Google Shape;385;p91"/>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3" name="Shape 393"/>
        <p:cNvGrpSpPr/>
        <p:nvPr/>
      </p:nvGrpSpPr>
      <p:grpSpPr>
        <a:xfrm>
          <a:off x="0" y="0"/>
          <a:ext cx="0" cy="0"/>
          <a:chOff x="0" y="0"/>
          <a:chExt cx="0" cy="0"/>
        </a:xfrm>
      </p:grpSpPr>
      <p:sp>
        <p:nvSpPr>
          <p:cNvPr id="394" name="Google Shape;394;p9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5" name="Shape 395"/>
        <p:cNvGrpSpPr/>
        <p:nvPr/>
      </p:nvGrpSpPr>
      <p:grpSpPr>
        <a:xfrm>
          <a:off x="0" y="0"/>
          <a:ext cx="0" cy="0"/>
          <a:chOff x="0" y="0"/>
          <a:chExt cx="0" cy="0"/>
        </a:xfrm>
      </p:grpSpPr>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96" name="Shape 396"/>
        <p:cNvGrpSpPr/>
        <p:nvPr/>
      </p:nvGrpSpPr>
      <p:grpSpPr>
        <a:xfrm>
          <a:off x="0" y="0"/>
          <a:ext cx="0" cy="0"/>
          <a:chOff x="0" y="0"/>
          <a:chExt cx="0" cy="0"/>
        </a:xfrm>
      </p:grpSpPr>
      <p:sp>
        <p:nvSpPr>
          <p:cNvPr id="397" name="Google Shape;397;p95"/>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8" name="Google Shape;398;p9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99" name="Shape 399"/>
        <p:cNvGrpSpPr/>
        <p:nvPr/>
      </p:nvGrpSpPr>
      <p:grpSpPr>
        <a:xfrm>
          <a:off x="0" y="0"/>
          <a:ext cx="0" cy="0"/>
          <a:chOff x="0" y="0"/>
          <a:chExt cx="0" cy="0"/>
        </a:xfrm>
      </p:grpSpPr>
      <p:sp>
        <p:nvSpPr>
          <p:cNvPr id="400" name="Google Shape;400;p9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1" name="Google Shape;401;p9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02" name="Shape 402"/>
        <p:cNvGrpSpPr/>
        <p:nvPr/>
      </p:nvGrpSpPr>
      <p:grpSpPr>
        <a:xfrm>
          <a:off x="0" y="0"/>
          <a:ext cx="0" cy="0"/>
          <a:chOff x="0" y="0"/>
          <a:chExt cx="0" cy="0"/>
        </a:xfrm>
      </p:grpSpPr>
      <p:sp>
        <p:nvSpPr>
          <p:cNvPr id="403" name="Google Shape;403;p97"/>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4" name="Google Shape;404;p9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5" name="Google Shape;405;p9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1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0"/>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06" name="Shape 406"/>
        <p:cNvGrpSpPr/>
        <p:nvPr/>
      </p:nvGrpSpPr>
      <p:grpSpPr>
        <a:xfrm>
          <a:off x="0" y="0"/>
          <a:ext cx="0" cy="0"/>
          <a:chOff x="0" y="0"/>
          <a:chExt cx="0" cy="0"/>
        </a:xfrm>
      </p:grpSpPr>
      <p:sp>
        <p:nvSpPr>
          <p:cNvPr id="407" name="Google Shape;407;p98"/>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08" name="Shape 408"/>
        <p:cNvGrpSpPr/>
        <p:nvPr/>
      </p:nvGrpSpPr>
      <p:grpSpPr>
        <a:xfrm>
          <a:off x="0" y="0"/>
          <a:ext cx="0" cy="0"/>
          <a:chOff x="0" y="0"/>
          <a:chExt cx="0" cy="0"/>
        </a:xfrm>
      </p:grpSpPr>
      <p:sp>
        <p:nvSpPr>
          <p:cNvPr id="409" name="Google Shape;409;p99"/>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99"/>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1" name="Google Shape;411;p99"/>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2" name="Google Shape;412;p99"/>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13" name="Shape 413"/>
        <p:cNvGrpSpPr/>
        <p:nvPr/>
      </p:nvGrpSpPr>
      <p:grpSpPr>
        <a:xfrm>
          <a:off x="0" y="0"/>
          <a:ext cx="0" cy="0"/>
          <a:chOff x="0" y="0"/>
          <a:chExt cx="0" cy="0"/>
        </a:xfrm>
      </p:grpSpPr>
      <p:sp>
        <p:nvSpPr>
          <p:cNvPr id="414" name="Google Shape;414;p100"/>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5" name="Google Shape;415;p100"/>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6" name="Google Shape;416;p10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7" name="Google Shape;417;p100"/>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18" name="Shape 418"/>
        <p:cNvGrpSpPr/>
        <p:nvPr/>
      </p:nvGrpSpPr>
      <p:grpSpPr>
        <a:xfrm>
          <a:off x="0" y="0"/>
          <a:ext cx="0" cy="0"/>
          <a:chOff x="0" y="0"/>
          <a:chExt cx="0" cy="0"/>
        </a:xfrm>
      </p:grpSpPr>
      <p:sp>
        <p:nvSpPr>
          <p:cNvPr id="419" name="Google Shape;419;p101"/>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0" name="Google Shape;420;p101"/>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1" name="Google Shape;421;p10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2" name="Google Shape;422;p101"/>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23" name="Shape 423"/>
        <p:cNvGrpSpPr/>
        <p:nvPr/>
      </p:nvGrpSpPr>
      <p:grpSpPr>
        <a:xfrm>
          <a:off x="0" y="0"/>
          <a:ext cx="0" cy="0"/>
          <a:chOff x="0" y="0"/>
          <a:chExt cx="0" cy="0"/>
        </a:xfrm>
      </p:grpSpPr>
      <p:sp>
        <p:nvSpPr>
          <p:cNvPr id="424" name="Google Shape;424;p102"/>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5" name="Google Shape;425;p102"/>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6" name="Google Shape;426;p102"/>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7" name="Shape 427"/>
        <p:cNvGrpSpPr/>
        <p:nvPr/>
      </p:nvGrpSpPr>
      <p:grpSpPr>
        <a:xfrm>
          <a:off x="0" y="0"/>
          <a:ext cx="0" cy="0"/>
          <a:chOff x="0" y="0"/>
          <a:chExt cx="0" cy="0"/>
        </a:xfrm>
      </p:grpSpPr>
      <p:sp>
        <p:nvSpPr>
          <p:cNvPr id="428" name="Google Shape;428;p103"/>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9" name="Google Shape;429;p103"/>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0" name="Google Shape;430;p103"/>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1" name="Google Shape;431;p103"/>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2" name="Google Shape;432;p103"/>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33" name="Shape 433"/>
        <p:cNvGrpSpPr/>
        <p:nvPr/>
      </p:nvGrpSpPr>
      <p:grpSpPr>
        <a:xfrm>
          <a:off x="0" y="0"/>
          <a:ext cx="0" cy="0"/>
          <a:chOff x="0" y="0"/>
          <a:chExt cx="0" cy="0"/>
        </a:xfrm>
      </p:grpSpPr>
      <p:sp>
        <p:nvSpPr>
          <p:cNvPr id="434" name="Google Shape;434;p104"/>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5" name="Google Shape;435;p104"/>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6" name="Google Shape;436;p104"/>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7" name="Google Shape;437;p104"/>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8" name="Google Shape;438;p104"/>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9" name="Google Shape;439;p104"/>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0" name="Google Shape;440;p104"/>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49" name="Shape 449"/>
        <p:cNvGrpSpPr/>
        <p:nvPr/>
      </p:nvGrpSpPr>
      <p:grpSpPr>
        <a:xfrm>
          <a:off x="0" y="0"/>
          <a:ext cx="0" cy="0"/>
          <a:chOff x="0" y="0"/>
          <a:chExt cx="0" cy="0"/>
        </a:xfrm>
      </p:grpSpPr>
      <p:sp>
        <p:nvSpPr>
          <p:cNvPr id="450" name="Google Shape;450;p106"/>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1" name="Google Shape;451;p106"/>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2" name="Google Shape;452;p106"/>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3" name="Shape 453"/>
        <p:cNvGrpSpPr/>
        <p:nvPr/>
      </p:nvGrpSpPr>
      <p:grpSpPr>
        <a:xfrm>
          <a:off x="0" y="0"/>
          <a:ext cx="0" cy="0"/>
          <a:chOff x="0" y="0"/>
          <a:chExt cx="0" cy="0"/>
        </a:xfrm>
      </p:grpSpPr>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454" name="Shape 454"/>
        <p:cNvGrpSpPr/>
        <p:nvPr/>
      </p:nvGrpSpPr>
      <p:grpSpPr>
        <a:xfrm>
          <a:off x="0" y="0"/>
          <a:ext cx="0" cy="0"/>
          <a:chOff x="0" y="0"/>
          <a:chExt cx="0" cy="0"/>
        </a:xfrm>
      </p:grpSpPr>
      <p:sp>
        <p:nvSpPr>
          <p:cNvPr id="455" name="Google Shape;455;p108"/>
          <p:cNvSpPr txBox="1"/>
          <p:nvPr>
            <p:ph type="title"/>
          </p:nvPr>
        </p:nvSpPr>
        <p:spPr>
          <a:xfrm>
            <a:off x="457200" y="205200"/>
            <a:ext cx="8229240" cy="858600"/>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6" name="Google Shape;456;p108"/>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sp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4.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theme" Target="../theme/theme1.xml"/><Relationship Id="rId12" Type="http://schemas.openxmlformats.org/officeDocument/2006/relationships/slideLayout" Target="../slideLayouts/slideLayout36.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0" Type="http://schemas.openxmlformats.org/officeDocument/2006/relationships/slideLayout" Target="../slideLayouts/slideLayout46.xml"/><Relationship Id="rId13" Type="http://schemas.openxmlformats.org/officeDocument/2006/relationships/theme" Target="../theme/theme7.xml"/><Relationship Id="rId12" Type="http://schemas.openxmlformats.org/officeDocument/2006/relationships/slideLayout" Target="../slideLayouts/slideLayout48.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slideLayout" Target="../slideLayouts/slideLayout45.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theme" Target="../theme/theme8.xml"/><Relationship Id="rId12" Type="http://schemas.openxmlformats.org/officeDocument/2006/relationships/slideLayout" Target="../slideLayouts/slideLayout60.xml"/><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71.xml"/><Relationship Id="rId10" Type="http://schemas.openxmlformats.org/officeDocument/2006/relationships/slideLayout" Target="../slideLayouts/slideLayout70.xml"/><Relationship Id="rId13" Type="http://schemas.openxmlformats.org/officeDocument/2006/relationships/theme" Target="../theme/theme9.xml"/><Relationship Id="rId12" Type="http://schemas.openxmlformats.org/officeDocument/2006/relationships/slideLayout" Target="../slideLayouts/slideLayout72.xml"/><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slideLayout" Target="../slideLayouts/slideLayout67.xml"/><Relationship Id="rId8" Type="http://schemas.openxmlformats.org/officeDocument/2006/relationships/slideLayout" Target="../slideLayouts/slideLayout68.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83.xml"/><Relationship Id="rId10" Type="http://schemas.openxmlformats.org/officeDocument/2006/relationships/slideLayout" Target="../slideLayouts/slideLayout82.xml"/><Relationship Id="rId13" Type="http://schemas.openxmlformats.org/officeDocument/2006/relationships/theme" Target="../theme/theme5.xml"/><Relationship Id="rId12" Type="http://schemas.openxmlformats.org/officeDocument/2006/relationships/slideLayout" Target="../slideLayouts/slideLayout84.xml"/><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slideLayout" Target="../slideLayouts/slideLayout81.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95.xml"/><Relationship Id="rId10" Type="http://schemas.openxmlformats.org/officeDocument/2006/relationships/slideLayout" Target="../slideLayouts/slideLayout94.xml"/><Relationship Id="rId13" Type="http://schemas.openxmlformats.org/officeDocument/2006/relationships/theme" Target="../theme/theme3.xml"/><Relationship Id="rId12" Type="http://schemas.openxmlformats.org/officeDocument/2006/relationships/slideLayout" Target="../slideLayouts/slideLayout96.xml"/><Relationship Id="rId1" Type="http://schemas.openxmlformats.org/officeDocument/2006/relationships/slideLayout" Target="../slideLayouts/slideLayout85.xml"/><Relationship Id="rId2" Type="http://schemas.openxmlformats.org/officeDocument/2006/relationships/slideLayout" Target="../slideLayouts/slideLayout86.xml"/><Relationship Id="rId3" Type="http://schemas.openxmlformats.org/officeDocument/2006/relationships/slideLayout" Target="../slideLayouts/slideLayout87.xml"/><Relationship Id="rId4" Type="http://schemas.openxmlformats.org/officeDocument/2006/relationships/slideLayout" Target="../slideLayouts/slideLayout88.xml"/><Relationship Id="rId9" Type="http://schemas.openxmlformats.org/officeDocument/2006/relationships/slideLayout" Target="../slideLayouts/slideLayout93.xml"/><Relationship Id="rId5" Type="http://schemas.openxmlformats.org/officeDocument/2006/relationships/slideLayout" Target="../slideLayouts/slideLayout89.xml"/><Relationship Id="rId6" Type="http://schemas.openxmlformats.org/officeDocument/2006/relationships/slideLayout" Target="../slideLayouts/slideLayout90.xml"/><Relationship Id="rId7" Type="http://schemas.openxmlformats.org/officeDocument/2006/relationships/slideLayout" Target="../slideLayouts/slideLayout91.xml"/><Relationship Id="rId8" Type="http://schemas.openxmlformats.org/officeDocument/2006/relationships/slideLayout" Target="../slideLayouts/slideLayout92.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107.xml"/><Relationship Id="rId10" Type="http://schemas.openxmlformats.org/officeDocument/2006/relationships/slideLayout" Target="../slideLayouts/slideLayout106.xml"/><Relationship Id="rId13" Type="http://schemas.openxmlformats.org/officeDocument/2006/relationships/theme" Target="../theme/theme6.xml"/><Relationship Id="rId12" Type="http://schemas.openxmlformats.org/officeDocument/2006/relationships/slideLayout" Target="../slideLayouts/slideLayout108.xml"/><Relationship Id="rId1" Type="http://schemas.openxmlformats.org/officeDocument/2006/relationships/slideLayout" Target="../slideLayouts/slideLayout97.xml"/><Relationship Id="rId2" Type="http://schemas.openxmlformats.org/officeDocument/2006/relationships/slideLayout" Target="../slideLayouts/slideLayout98.xml"/><Relationship Id="rId3" Type="http://schemas.openxmlformats.org/officeDocument/2006/relationships/slideLayout" Target="../slideLayouts/slideLayout99.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5" Type="http://schemas.openxmlformats.org/officeDocument/2006/relationships/slideLayout" Target="../slideLayouts/slideLayout101.xml"/><Relationship Id="rId6" Type="http://schemas.openxmlformats.org/officeDocument/2006/relationships/slideLayout" Target="../slideLayouts/slideLayout102.xml"/><Relationship Id="rId7" Type="http://schemas.openxmlformats.org/officeDocument/2006/relationships/slideLayout" Target="../slideLayouts/slideLayout103.xml"/><Relationship Id="rId8" Type="http://schemas.openxmlformats.org/officeDocument/2006/relationships/slideLayout" Target="../slideLayouts/slideLayout10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9EDEE"/>
        </a:solidFill>
      </p:bgPr>
    </p:bg>
    <p:spTree>
      <p:nvGrpSpPr>
        <p:cNvPr id="9" name="Shape 9"/>
        <p:cNvGrpSpPr/>
        <p:nvPr/>
      </p:nvGrpSpPr>
      <p:grpSpPr>
        <a:xfrm>
          <a:off x="0" y="0"/>
          <a:ext cx="0" cy="0"/>
          <a:chOff x="0" y="0"/>
          <a:chExt cx="0" cy="0"/>
        </a:xfrm>
      </p:grpSpPr>
      <p:grpSp>
        <p:nvGrpSpPr>
          <p:cNvPr id="10" name="Google Shape;10;p1"/>
          <p:cNvGrpSpPr/>
          <p:nvPr/>
        </p:nvGrpSpPr>
        <p:grpSpPr>
          <a:xfrm>
            <a:off x="830340" y="1193940"/>
            <a:ext cx="742320" cy="42480"/>
            <a:chOff x="830340" y="1193940"/>
            <a:chExt cx="742320" cy="42480"/>
          </a:xfrm>
        </p:grpSpPr>
        <p:sp>
          <p:nvSpPr>
            <p:cNvPr id="11" name="Google Shape;11;p1"/>
            <p:cNvSpPr/>
            <p:nvPr/>
          </p:nvSpPr>
          <p:spPr>
            <a:xfrm rot="-5400000">
              <a:off x="1366560" y="1030320"/>
              <a:ext cx="42480" cy="369720"/>
            </a:xfrm>
            <a:prstGeom prst="rect">
              <a:avLst/>
            </a:prstGeom>
            <a:solidFill>
              <a:srgbClr val="EB5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rot="-5400000">
              <a:off x="995400" y="1028880"/>
              <a:ext cx="42480" cy="37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 name="Google Shape;13;p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 name="Google Shape;14;p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 name="Shape 63"/>
        <p:cNvGrpSpPr/>
        <p:nvPr/>
      </p:nvGrpSpPr>
      <p:grpSpPr>
        <a:xfrm>
          <a:off x="0" y="0"/>
          <a:ext cx="0" cy="0"/>
          <a:chOff x="0" y="0"/>
          <a:chExt cx="0" cy="0"/>
        </a:xfrm>
      </p:grpSpPr>
      <p:sp>
        <p:nvSpPr>
          <p:cNvPr id="64" name="Google Shape;64;p14"/>
          <p:cNvSpPr/>
          <p:nvPr/>
        </p:nvSpPr>
        <p:spPr>
          <a:xfrm>
            <a:off x="0" y="0"/>
            <a:ext cx="9140760" cy="484560"/>
          </a:xfrm>
          <a:prstGeom prst="rect">
            <a:avLst/>
          </a:prstGeom>
          <a:solidFill>
            <a:srgbClr val="E9ED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14"/>
          <p:cNvGrpSpPr/>
          <p:nvPr/>
        </p:nvGrpSpPr>
        <p:grpSpPr>
          <a:xfrm>
            <a:off x="830340" y="1193940"/>
            <a:ext cx="742320" cy="42480"/>
            <a:chOff x="830340" y="1193940"/>
            <a:chExt cx="742320" cy="42480"/>
          </a:xfrm>
        </p:grpSpPr>
        <p:sp>
          <p:nvSpPr>
            <p:cNvPr id="66" name="Google Shape;66;p14"/>
            <p:cNvSpPr/>
            <p:nvPr/>
          </p:nvSpPr>
          <p:spPr>
            <a:xfrm rot="-5400000">
              <a:off x="1366560" y="1030320"/>
              <a:ext cx="42480" cy="369720"/>
            </a:xfrm>
            <a:prstGeom prst="rect">
              <a:avLst/>
            </a:prstGeom>
            <a:solidFill>
              <a:srgbClr val="EB5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rot="-5400000">
              <a:off x="995400" y="1028880"/>
              <a:ext cx="42480" cy="37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1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9" name="Google Shape;69;p14"/>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8" name="Shape 118"/>
        <p:cNvGrpSpPr/>
        <p:nvPr/>
      </p:nvGrpSpPr>
      <p:grpSpPr>
        <a:xfrm>
          <a:off x="0" y="0"/>
          <a:ext cx="0" cy="0"/>
          <a:chOff x="0" y="0"/>
          <a:chExt cx="0" cy="0"/>
        </a:xfrm>
      </p:grpSpPr>
      <p:grpSp>
        <p:nvGrpSpPr>
          <p:cNvPr id="119" name="Google Shape;119;p27"/>
          <p:cNvGrpSpPr/>
          <p:nvPr/>
        </p:nvGrpSpPr>
        <p:grpSpPr>
          <a:xfrm>
            <a:off x="830340" y="4172220"/>
            <a:ext cx="742320" cy="42480"/>
            <a:chOff x="830340" y="4172220"/>
            <a:chExt cx="742320" cy="42480"/>
          </a:xfrm>
        </p:grpSpPr>
        <p:sp>
          <p:nvSpPr>
            <p:cNvPr id="120" name="Google Shape;120;p27"/>
            <p:cNvSpPr/>
            <p:nvPr/>
          </p:nvSpPr>
          <p:spPr>
            <a:xfrm rot="-5400000">
              <a:off x="1366560" y="4008600"/>
              <a:ext cx="42480" cy="36972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7"/>
            <p:cNvSpPr/>
            <p:nvPr/>
          </p:nvSpPr>
          <p:spPr>
            <a:xfrm rot="-5400000">
              <a:off x="995400" y="4007160"/>
              <a:ext cx="42480" cy="37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7"/>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3" name="Google Shape;123;p27"/>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2" name="Shape 172"/>
        <p:cNvGrpSpPr/>
        <p:nvPr/>
      </p:nvGrpSpPr>
      <p:grpSpPr>
        <a:xfrm>
          <a:off x="0" y="0"/>
          <a:ext cx="0" cy="0"/>
          <a:chOff x="0" y="0"/>
          <a:chExt cx="0" cy="0"/>
        </a:xfrm>
      </p:grpSpPr>
      <p:sp>
        <p:nvSpPr>
          <p:cNvPr id="173" name="Google Shape;173;p4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74" name="Google Shape;174;p40"/>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3" name="Shape 223"/>
        <p:cNvGrpSpPr/>
        <p:nvPr/>
      </p:nvGrpSpPr>
      <p:grpSpPr>
        <a:xfrm>
          <a:off x="0" y="0"/>
          <a:ext cx="0" cy="0"/>
          <a:chOff x="0" y="0"/>
          <a:chExt cx="0" cy="0"/>
        </a:xfrm>
      </p:grpSpPr>
      <p:grpSp>
        <p:nvGrpSpPr>
          <p:cNvPr id="224" name="Google Shape;224;p53"/>
          <p:cNvGrpSpPr/>
          <p:nvPr/>
        </p:nvGrpSpPr>
        <p:grpSpPr>
          <a:xfrm>
            <a:off x="830340" y="1193940"/>
            <a:ext cx="742320" cy="42480"/>
            <a:chOff x="830340" y="1193940"/>
            <a:chExt cx="742320" cy="42480"/>
          </a:xfrm>
        </p:grpSpPr>
        <p:sp>
          <p:nvSpPr>
            <p:cNvPr id="225" name="Google Shape;225;p53"/>
            <p:cNvSpPr/>
            <p:nvPr/>
          </p:nvSpPr>
          <p:spPr>
            <a:xfrm rot="-5400000">
              <a:off x="1366560" y="1030320"/>
              <a:ext cx="42480" cy="36972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3"/>
            <p:cNvSpPr/>
            <p:nvPr/>
          </p:nvSpPr>
          <p:spPr>
            <a:xfrm rot="-5400000">
              <a:off x="995400" y="1028880"/>
              <a:ext cx="42480" cy="37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5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28" name="Google Shape;228;p53"/>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77" name="Shape 277"/>
        <p:cNvGrpSpPr/>
        <p:nvPr/>
      </p:nvGrpSpPr>
      <p:grpSpPr>
        <a:xfrm>
          <a:off x="0" y="0"/>
          <a:ext cx="0" cy="0"/>
          <a:chOff x="0" y="0"/>
          <a:chExt cx="0" cy="0"/>
        </a:xfrm>
      </p:grpSpPr>
      <p:grpSp>
        <p:nvGrpSpPr>
          <p:cNvPr id="278" name="Google Shape;278;p66"/>
          <p:cNvGrpSpPr/>
          <p:nvPr/>
        </p:nvGrpSpPr>
        <p:grpSpPr>
          <a:xfrm>
            <a:off x="830340" y="4172220"/>
            <a:ext cx="742320" cy="42480"/>
            <a:chOff x="830340" y="4172220"/>
            <a:chExt cx="742320" cy="42480"/>
          </a:xfrm>
        </p:grpSpPr>
        <p:sp>
          <p:nvSpPr>
            <p:cNvPr id="279" name="Google Shape;279;p66"/>
            <p:cNvSpPr/>
            <p:nvPr/>
          </p:nvSpPr>
          <p:spPr>
            <a:xfrm rot="-5400000">
              <a:off x="1366560" y="4008600"/>
              <a:ext cx="42480" cy="36972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6"/>
            <p:cNvSpPr/>
            <p:nvPr/>
          </p:nvSpPr>
          <p:spPr>
            <a:xfrm rot="-5400000">
              <a:off x="995400" y="4007160"/>
              <a:ext cx="42480" cy="37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6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82" name="Google Shape;282;p6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1" name="Shape 331"/>
        <p:cNvGrpSpPr/>
        <p:nvPr/>
      </p:nvGrpSpPr>
      <p:grpSpPr>
        <a:xfrm>
          <a:off x="0" y="0"/>
          <a:ext cx="0" cy="0"/>
          <a:chOff x="0" y="0"/>
          <a:chExt cx="0" cy="0"/>
        </a:xfrm>
      </p:grpSpPr>
      <p:sp>
        <p:nvSpPr>
          <p:cNvPr id="332" name="Google Shape;332;p79"/>
          <p:cNvSpPr/>
          <p:nvPr/>
        </p:nvSpPr>
        <p:spPr>
          <a:xfrm>
            <a:off x="0" y="0"/>
            <a:ext cx="4568760" cy="5140440"/>
          </a:xfrm>
          <a:prstGeom prst="rect">
            <a:avLst/>
          </a:prstGeom>
          <a:solidFill>
            <a:srgbClr val="E9ED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79"/>
          <p:cNvGrpSpPr/>
          <p:nvPr/>
        </p:nvGrpSpPr>
        <p:grpSpPr>
          <a:xfrm>
            <a:off x="830340" y="1193940"/>
            <a:ext cx="742320" cy="42480"/>
            <a:chOff x="830340" y="1193940"/>
            <a:chExt cx="742320" cy="42480"/>
          </a:xfrm>
        </p:grpSpPr>
        <p:sp>
          <p:nvSpPr>
            <p:cNvPr id="334" name="Google Shape;334;p79"/>
            <p:cNvSpPr/>
            <p:nvPr/>
          </p:nvSpPr>
          <p:spPr>
            <a:xfrm rot="-5400000">
              <a:off x="1366560" y="1030320"/>
              <a:ext cx="42480" cy="369720"/>
            </a:xfrm>
            <a:prstGeom prst="rect">
              <a:avLst/>
            </a:prstGeom>
            <a:solidFill>
              <a:srgbClr val="EB5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9"/>
            <p:cNvSpPr/>
            <p:nvPr/>
          </p:nvSpPr>
          <p:spPr>
            <a:xfrm rot="-5400000">
              <a:off x="995400" y="1028880"/>
              <a:ext cx="42480" cy="37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 name="Google Shape;336;p79"/>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7" name="Google Shape;337;p79"/>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6" name="Shape 386"/>
        <p:cNvGrpSpPr/>
        <p:nvPr/>
      </p:nvGrpSpPr>
      <p:grpSpPr>
        <a:xfrm>
          <a:off x="0" y="0"/>
          <a:ext cx="0" cy="0"/>
          <a:chOff x="0" y="0"/>
          <a:chExt cx="0" cy="0"/>
        </a:xfrm>
      </p:grpSpPr>
      <p:sp>
        <p:nvSpPr>
          <p:cNvPr id="387" name="Google Shape;387;p92"/>
          <p:cNvSpPr/>
          <p:nvPr/>
        </p:nvSpPr>
        <p:spPr>
          <a:xfrm>
            <a:off x="0" y="0"/>
            <a:ext cx="9140760" cy="484560"/>
          </a:xfrm>
          <a:prstGeom prst="rect">
            <a:avLst/>
          </a:prstGeom>
          <a:solidFill>
            <a:srgbClr val="E9ED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92"/>
          <p:cNvGrpSpPr/>
          <p:nvPr/>
        </p:nvGrpSpPr>
        <p:grpSpPr>
          <a:xfrm>
            <a:off x="830340" y="1193940"/>
            <a:ext cx="742320" cy="42480"/>
            <a:chOff x="830340" y="1193940"/>
            <a:chExt cx="742320" cy="42480"/>
          </a:xfrm>
        </p:grpSpPr>
        <p:sp>
          <p:nvSpPr>
            <p:cNvPr id="389" name="Google Shape;389;p92"/>
            <p:cNvSpPr/>
            <p:nvPr/>
          </p:nvSpPr>
          <p:spPr>
            <a:xfrm rot="-5400000">
              <a:off x="1366560" y="1030320"/>
              <a:ext cx="42480" cy="369720"/>
            </a:xfrm>
            <a:prstGeom prst="rect">
              <a:avLst/>
            </a:prstGeom>
            <a:solidFill>
              <a:srgbClr val="EB5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92"/>
            <p:cNvSpPr/>
            <p:nvPr/>
          </p:nvSpPr>
          <p:spPr>
            <a:xfrm rot="-5400000">
              <a:off x="995400" y="1028880"/>
              <a:ext cx="42480" cy="37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92"/>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92" name="Google Shape;392;p92"/>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1" name="Shape 441"/>
        <p:cNvGrpSpPr/>
        <p:nvPr/>
      </p:nvGrpSpPr>
      <p:grpSpPr>
        <a:xfrm>
          <a:off x="0" y="0"/>
          <a:ext cx="0" cy="0"/>
          <a:chOff x="0" y="0"/>
          <a:chExt cx="0" cy="0"/>
        </a:xfrm>
      </p:grpSpPr>
      <p:sp>
        <p:nvSpPr>
          <p:cNvPr id="442" name="Google Shape;442;p105"/>
          <p:cNvSpPr/>
          <p:nvPr/>
        </p:nvSpPr>
        <p:spPr>
          <a:xfrm>
            <a:off x="0" y="0"/>
            <a:ext cx="9140760" cy="484560"/>
          </a:xfrm>
          <a:prstGeom prst="rect">
            <a:avLst/>
          </a:prstGeom>
          <a:solidFill>
            <a:srgbClr val="E9ED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105"/>
          <p:cNvGrpSpPr/>
          <p:nvPr/>
        </p:nvGrpSpPr>
        <p:grpSpPr>
          <a:xfrm>
            <a:off x="830340" y="1193940"/>
            <a:ext cx="742320" cy="42480"/>
            <a:chOff x="830340" y="1193940"/>
            <a:chExt cx="742320" cy="42480"/>
          </a:xfrm>
        </p:grpSpPr>
        <p:sp>
          <p:nvSpPr>
            <p:cNvPr id="444" name="Google Shape;444;p105"/>
            <p:cNvSpPr/>
            <p:nvPr/>
          </p:nvSpPr>
          <p:spPr>
            <a:xfrm rot="-5400000">
              <a:off x="1366560" y="1030320"/>
              <a:ext cx="42480" cy="369720"/>
            </a:xfrm>
            <a:prstGeom prst="rect">
              <a:avLst/>
            </a:prstGeom>
            <a:solidFill>
              <a:srgbClr val="EB5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05"/>
            <p:cNvSpPr/>
            <p:nvPr/>
          </p:nvSpPr>
          <p:spPr>
            <a:xfrm rot="-5400000">
              <a:off x="995400" y="1028880"/>
              <a:ext cx="42480" cy="37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105"/>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47" name="Google Shape;447;p105"/>
          <p:cNvSpPr txBox="1"/>
          <p:nvPr>
            <p:ph idx="1" type="body"/>
          </p:nvPr>
        </p:nvSpPr>
        <p:spPr>
          <a:xfrm>
            <a:off x="457200" y="1203480"/>
            <a:ext cx="4015440" cy="298260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48" name="Google Shape;448;p105"/>
          <p:cNvSpPr txBox="1"/>
          <p:nvPr>
            <p:ph idx="2" type="body"/>
          </p:nvPr>
        </p:nvSpPr>
        <p:spPr>
          <a:xfrm>
            <a:off x="4674240" y="1203480"/>
            <a:ext cx="4015440" cy="298260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0.xml"/><Relationship Id="rId3" Type="http://schemas.openxmlformats.org/officeDocument/2006/relationships/image" Target="../media/image60.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2.xml"/><Relationship Id="rId3" Type="http://schemas.openxmlformats.org/officeDocument/2006/relationships/image" Target="../media/image55.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4.xml"/><Relationship Id="rId3" Type="http://schemas.openxmlformats.org/officeDocument/2006/relationships/image" Target="../media/image62.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5.xml"/><Relationship Id="rId3" Type="http://schemas.openxmlformats.org/officeDocument/2006/relationships/image" Target="../media/image56.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6.xml"/><Relationship Id="rId3" Type="http://schemas.openxmlformats.org/officeDocument/2006/relationships/image" Target="../media/image69.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7.xml"/><Relationship Id="rId3" Type="http://schemas.openxmlformats.org/officeDocument/2006/relationships/image" Target="../media/image59.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8.xml"/><Relationship Id="rId3" Type="http://schemas.openxmlformats.org/officeDocument/2006/relationships/image" Target="../media/image58.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9.xml"/><Relationship Id="rId3" Type="http://schemas.openxmlformats.org/officeDocument/2006/relationships/image" Target="../media/image6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0.xml"/><Relationship Id="rId3" Type="http://schemas.openxmlformats.org/officeDocument/2006/relationships/image" Target="../media/image57.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1.xml"/><Relationship Id="rId3" Type="http://schemas.openxmlformats.org/officeDocument/2006/relationships/image" Target="../media/image68.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2.xml"/><Relationship Id="rId3" Type="http://schemas.openxmlformats.org/officeDocument/2006/relationships/image" Target="../media/image64.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3.xml"/><Relationship Id="rId3" Type="http://schemas.openxmlformats.org/officeDocument/2006/relationships/image" Target="../media/image65.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4.xml"/><Relationship Id="rId3" Type="http://schemas.openxmlformats.org/officeDocument/2006/relationships/image" Target="../media/image70.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5.xml"/><Relationship Id="rId3" Type="http://schemas.openxmlformats.org/officeDocument/2006/relationships/image" Target="../media/image66.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6.xml"/><Relationship Id="rId3" Type="http://schemas.openxmlformats.org/officeDocument/2006/relationships/image" Target="../media/image71.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7.xml"/><Relationship Id="rId3" Type="http://schemas.openxmlformats.org/officeDocument/2006/relationships/image" Target="../media/image71.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8.xml"/><Relationship Id="rId3" Type="http://schemas.openxmlformats.org/officeDocument/2006/relationships/image" Target="../media/image67.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9.xml"/><Relationship Id="rId3" Type="http://schemas.openxmlformats.org/officeDocument/2006/relationships/image" Target="../media/image7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3.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0.xml"/><Relationship Id="rId3" Type="http://schemas.openxmlformats.org/officeDocument/2006/relationships/image" Target="../media/image75.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1.xml"/><Relationship Id="rId3" Type="http://schemas.openxmlformats.org/officeDocument/2006/relationships/image" Target="../media/image74.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2.xml"/><Relationship Id="rId3" Type="http://schemas.openxmlformats.org/officeDocument/2006/relationships/image" Target="../media/image82.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3.xml"/><Relationship Id="rId3" Type="http://schemas.openxmlformats.org/officeDocument/2006/relationships/image" Target="../media/image87.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4.xml"/><Relationship Id="rId3" Type="http://schemas.openxmlformats.org/officeDocument/2006/relationships/image" Target="../media/image77.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5.xml"/><Relationship Id="rId3" Type="http://schemas.openxmlformats.org/officeDocument/2006/relationships/image" Target="../media/image80.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6.xml"/><Relationship Id="rId3" Type="http://schemas.openxmlformats.org/officeDocument/2006/relationships/image" Target="../media/image78.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7.xml"/><Relationship Id="rId3" Type="http://schemas.openxmlformats.org/officeDocument/2006/relationships/image" Target="../media/image79.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8.xml"/><Relationship Id="rId3" Type="http://schemas.openxmlformats.org/officeDocument/2006/relationships/image" Target="../media/image76.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9.xml"/><Relationship Id="rId3" Type="http://schemas.openxmlformats.org/officeDocument/2006/relationships/image" Target="../media/image8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6.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0.xml"/><Relationship Id="rId3" Type="http://schemas.openxmlformats.org/officeDocument/2006/relationships/image" Target="../media/image81.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1.xml"/><Relationship Id="rId3" Type="http://schemas.openxmlformats.org/officeDocument/2006/relationships/image" Target="../media/image84.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2.xml"/><Relationship Id="rId3" Type="http://schemas.openxmlformats.org/officeDocument/2006/relationships/image" Target="../media/image86.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3.xml"/><Relationship Id="rId3" Type="http://schemas.openxmlformats.org/officeDocument/2006/relationships/image" Target="../media/image88.pn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4.xml"/><Relationship Id="rId3" Type="http://schemas.openxmlformats.org/officeDocument/2006/relationships/image" Target="../media/image93.png"/><Relationship Id="rId4" Type="http://schemas.openxmlformats.org/officeDocument/2006/relationships/image" Target="../media/image89.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5.xml"/><Relationship Id="rId3" Type="http://schemas.openxmlformats.org/officeDocument/2006/relationships/image" Target="../media/image93.pn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6.xml"/><Relationship Id="rId3" Type="http://schemas.openxmlformats.org/officeDocument/2006/relationships/image" Target="../media/image93.pn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7.xml"/><Relationship Id="rId3" Type="http://schemas.openxmlformats.org/officeDocument/2006/relationships/image" Target="../media/image91.png"/><Relationship Id="rId4" Type="http://schemas.openxmlformats.org/officeDocument/2006/relationships/image" Target="../media/image93.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8.xml"/><Relationship Id="rId3" Type="http://schemas.openxmlformats.org/officeDocument/2006/relationships/image" Target="../media/image93.png"/><Relationship Id="rId4" Type="http://schemas.openxmlformats.org/officeDocument/2006/relationships/image" Target="../media/image96.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9.xml"/><Relationship Id="rId3" Type="http://schemas.openxmlformats.org/officeDocument/2006/relationships/image" Target="../media/image95.png"/><Relationship Id="rId4" Type="http://schemas.openxmlformats.org/officeDocument/2006/relationships/image" Target="../media/image9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9.png"/><Relationship Id="rId5" Type="http://schemas.openxmlformats.org/officeDocument/2006/relationships/image" Target="../media/image15.png"/><Relationship Id="rId6" Type="http://schemas.openxmlformats.org/officeDocument/2006/relationships/image" Target="../media/image18.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0.xml"/><Relationship Id="rId3" Type="http://schemas.openxmlformats.org/officeDocument/2006/relationships/image" Target="../media/image99.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1.xml"/><Relationship Id="rId3" Type="http://schemas.openxmlformats.org/officeDocument/2006/relationships/image" Target="../media/image102.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2.xml"/><Relationship Id="rId3" Type="http://schemas.openxmlformats.org/officeDocument/2006/relationships/image" Target="../media/image98.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3.xml"/><Relationship Id="rId3" Type="http://schemas.openxmlformats.org/officeDocument/2006/relationships/image" Target="../media/image101.png"/><Relationship Id="rId4" Type="http://schemas.openxmlformats.org/officeDocument/2006/relationships/image" Target="../media/image9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7.jpg"/><Relationship Id="rId5" Type="http://schemas.openxmlformats.org/officeDocument/2006/relationships/image" Target="../media/image12.jpg"/><Relationship Id="rId6"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0.jpg"/><Relationship Id="rId5"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3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hyperlink" Target="https://www.mckinsey.com/~/media/McKinsey/Featured%20Insights/Artificial%20Intelligence/Notes%20from%20the%20frontier%20Modeling%20the%20impact%20of%20AI%20on%20the%20world%20economy/MGI-Notes-from-the-AI-frontier-Modeling-the-impact-of-AI-on-the-world-economy-September-2018.ashx"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0.xml"/><Relationship Id="rId3" Type="http://schemas.openxmlformats.org/officeDocument/2006/relationships/image" Target="../media/image28.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1.xml"/><Relationship Id="rId3" Type="http://schemas.openxmlformats.org/officeDocument/2006/relationships/image" Target="../media/image28.png"/><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3.xml"/><Relationship Id="rId3" Type="http://schemas.openxmlformats.org/officeDocument/2006/relationships/image" Target="../media/image28.png"/><Relationship Id="rId4" Type="http://schemas.openxmlformats.org/officeDocument/2006/relationships/image" Target="../media/image3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4.xml"/><Relationship Id="rId3" Type="http://schemas.openxmlformats.org/officeDocument/2006/relationships/image" Target="../media/image28.png"/><Relationship Id="rId4"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5.xml"/><Relationship Id="rId2" Type="http://schemas.openxmlformats.org/officeDocument/2006/relationships/notesSlide" Target="../notesSlides/notesSlide45.xml"/><Relationship Id="rId3" Type="http://schemas.openxmlformats.org/officeDocument/2006/relationships/image" Target="../media/image3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6.xml"/><Relationship Id="rId3"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 Id="rId3" Type="http://schemas.openxmlformats.org/officeDocument/2006/relationships/image" Target="../media/image3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 Id="rId3" Type="http://schemas.openxmlformats.org/officeDocument/2006/relationships/image" Target="../media/image3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9.xml"/><Relationship Id="rId3" Type="http://schemas.openxmlformats.org/officeDocument/2006/relationships/image" Target="../media/image4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1.xml"/><Relationship Id="rId3" Type="http://schemas.openxmlformats.org/officeDocument/2006/relationships/image" Target="../media/image3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 Id="rId3" Type="http://schemas.openxmlformats.org/officeDocument/2006/relationships/image" Target="../media/image3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 Id="rId3" Type="http://schemas.openxmlformats.org/officeDocument/2006/relationships/image" Target="../media/image4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1.xml"/><Relationship Id="rId3" Type="http://schemas.openxmlformats.org/officeDocument/2006/relationships/image" Target="../media/image4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3.xml"/><Relationship Id="rId3" Type="http://schemas.openxmlformats.org/officeDocument/2006/relationships/image" Target="../media/image39.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 Id="rId3" Type="http://schemas.openxmlformats.org/officeDocument/2006/relationships/image" Target="../media/image46.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7.xml"/><Relationship Id="rId3" Type="http://schemas.openxmlformats.org/officeDocument/2006/relationships/image" Target="../media/image5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8.xml"/><Relationship Id="rId3" Type="http://schemas.openxmlformats.org/officeDocument/2006/relationships/image" Target="../media/image45.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1.xml"/><Relationship Id="rId3" Type="http://schemas.openxmlformats.org/officeDocument/2006/relationships/image" Target="../media/image43.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4.xml"/><Relationship Id="rId3" Type="http://schemas.openxmlformats.org/officeDocument/2006/relationships/image" Target="../media/image48.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8.xml"/><Relationship Id="rId3" Type="http://schemas.openxmlformats.org/officeDocument/2006/relationships/image" Target="../media/image44.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9.xml"/><Relationship Id="rId3" Type="http://schemas.openxmlformats.org/officeDocument/2006/relationships/image" Target="../media/image5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2.xml"/><Relationship Id="rId3" Type="http://schemas.openxmlformats.org/officeDocument/2006/relationships/image" Target="../media/image5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4.xml"/><Relationship Id="rId3" Type="http://schemas.openxmlformats.org/officeDocument/2006/relationships/image" Target="../media/image47.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5.xml"/><Relationship Id="rId3" Type="http://schemas.openxmlformats.org/officeDocument/2006/relationships/image" Target="../media/image53.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7.xml"/><Relationship Id="rId3" Type="http://schemas.openxmlformats.org/officeDocument/2006/relationships/image" Target="../media/image49.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8.xml"/><Relationship Id="rId3" Type="http://schemas.openxmlformats.org/officeDocument/2006/relationships/image" Target="../media/image54.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9.xml"/><Relationship Id="rId3" Type="http://schemas.openxmlformats.org/officeDocument/2006/relationships/image" Target="../media/image6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118"/>
          <p:cNvSpPr/>
          <p:nvPr/>
        </p:nvSpPr>
        <p:spPr>
          <a:xfrm>
            <a:off x="729360" y="1322280"/>
            <a:ext cx="7684920" cy="166140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1" i="0" lang="en-US" sz="4200" u="none" cap="none" strike="noStrike">
                <a:solidFill>
                  <a:srgbClr val="1A1A1A"/>
                </a:solidFill>
                <a:latin typeface="Raleway"/>
                <a:ea typeface="Raleway"/>
                <a:cs typeface="Raleway"/>
                <a:sym typeface="Raleway"/>
              </a:rPr>
              <a:t>AI for Everyone</a:t>
            </a:r>
            <a:endParaRPr b="0" i="0" sz="4200" u="none" cap="none" strike="noStrike">
              <a:solidFill>
                <a:schemeClr val="dk1"/>
              </a:solidFill>
              <a:latin typeface="Arial"/>
              <a:ea typeface="Arial"/>
              <a:cs typeface="Arial"/>
              <a:sym typeface="Arial"/>
            </a:endParaRPr>
          </a:p>
        </p:txBody>
      </p:sp>
      <p:sp>
        <p:nvSpPr>
          <p:cNvPr id="502" name="Google Shape;502;p118"/>
          <p:cNvSpPr/>
          <p:nvPr/>
        </p:nvSpPr>
        <p:spPr>
          <a:xfrm>
            <a:off x="729720" y="2518200"/>
            <a:ext cx="7684920" cy="537840"/>
          </a:xfrm>
          <a:prstGeom prst="rect">
            <a:avLst/>
          </a:prstGeom>
          <a:noFill/>
          <a:ln>
            <a:noFill/>
          </a:ln>
        </p:spPr>
        <p:txBody>
          <a:bodyPr anchorCtr="0" anchor="t" bIns="91425" lIns="90000" spcFirstLastPara="1" rIns="90000" wrap="square" tIns="91425">
            <a:noAutofit/>
          </a:bodyPr>
          <a:lstStyle/>
          <a:p>
            <a:pPr indent="-307800" lvl="0" marL="457200" marR="0" rtl="0" algn="ctr">
              <a:lnSpc>
                <a:spcPct val="100000"/>
              </a:lnSpc>
              <a:spcBef>
                <a:spcPts val="0"/>
              </a:spcBef>
              <a:spcAft>
                <a:spcPts val="0"/>
              </a:spcAft>
              <a:buNone/>
            </a:pPr>
            <a:r>
              <a:rPr b="0" i="1" lang="en-US" sz="2400" u="none" cap="none" strike="noStrike">
                <a:solidFill>
                  <a:srgbClr val="595959"/>
                </a:solidFill>
                <a:latin typeface="Arial"/>
                <a:ea typeface="Arial"/>
                <a:cs typeface="Arial"/>
                <a:sym typeface="Arial"/>
              </a:rPr>
              <a:t>Presidential Initiative for Artificial Intelligence and Computing</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127"/>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Achieving AGI Will Take Time</a:t>
            </a:r>
            <a:endParaRPr b="0" i="0" sz="2600" u="none" cap="none" strike="noStrike">
              <a:solidFill>
                <a:schemeClr val="dk1"/>
              </a:solidFill>
              <a:latin typeface="Arial"/>
              <a:ea typeface="Arial"/>
              <a:cs typeface="Arial"/>
              <a:sym typeface="Arial"/>
            </a:endParaRPr>
          </a:p>
        </p:txBody>
      </p:sp>
      <p:sp>
        <p:nvSpPr>
          <p:cNvPr id="563" name="Google Shape;563;p127"/>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2400" u="none" cap="none" strike="noStrike">
                <a:solidFill>
                  <a:srgbClr val="595959"/>
                </a:solidFill>
                <a:latin typeface="Lato"/>
                <a:ea typeface="Lato"/>
                <a:cs typeface="Lato"/>
                <a:sym typeface="Lato"/>
              </a:rPr>
              <a:t>AGI is an exciting goal for researchers to work on, but it requires many technological breakthroughs before we get there and it may be decades or hundreds of years or even thousands of years away.</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1" name="Shape 1171"/>
        <p:cNvGrpSpPr/>
        <p:nvPr/>
      </p:nvGrpSpPr>
      <p:grpSpPr>
        <a:xfrm>
          <a:off x="0" y="0"/>
          <a:ext cx="0" cy="0"/>
          <a:chOff x="0" y="0"/>
          <a:chExt cx="0" cy="0"/>
        </a:xfrm>
      </p:grpSpPr>
      <p:sp>
        <p:nvSpPr>
          <p:cNvPr id="1172" name="Google Shape;1172;p217"/>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17"/>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4" name="Google Shape;1174;p217"/>
          <p:cNvPicPr preferRelativeResize="0"/>
          <p:nvPr/>
        </p:nvPicPr>
        <p:blipFill rotWithShape="1">
          <a:blip r:embed="rId3">
            <a:alphaModFix/>
          </a:blip>
          <a:srcRect b="15304" l="0" r="0" t="0"/>
          <a:stretch/>
        </p:blipFill>
        <p:spPr>
          <a:xfrm>
            <a:off x="360" y="0"/>
            <a:ext cx="9141840" cy="4900320"/>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21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 Roles of large AI Teams:</a:t>
            </a:r>
            <a:endParaRPr b="0" sz="2600" strike="noStrike">
              <a:solidFill>
                <a:schemeClr val="dk1"/>
              </a:solidFill>
              <a:latin typeface="Arial"/>
              <a:ea typeface="Arial"/>
              <a:cs typeface="Arial"/>
              <a:sym typeface="Arial"/>
            </a:endParaRPr>
          </a:p>
        </p:txBody>
      </p:sp>
      <p:sp>
        <p:nvSpPr>
          <p:cNvPr id="1180" name="Google Shape;1180;p218"/>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AI team may have 100s of engineers</a:t>
            </a:r>
            <a:endParaRPr b="0" sz="1600"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A small team can have four or five members</a:t>
            </a:r>
            <a:endParaRPr b="0" sz="1600"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Example roles</a:t>
            </a:r>
            <a:endParaRPr b="0" sz="16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Software Engineers</a:t>
            </a:r>
            <a:endParaRPr b="0" i="0" sz="1400" u="none" cap="none" strike="noStrike">
              <a:solidFill>
                <a:schemeClr val="dk1"/>
              </a:solidFill>
              <a:latin typeface="Arial"/>
              <a:ea typeface="Arial"/>
              <a:cs typeface="Arial"/>
              <a:sym typeface="Arial"/>
            </a:endParaRPr>
          </a:p>
          <a:p>
            <a:pPr indent="-295200" lvl="5" marL="13716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Execute joke, Set timer</a:t>
            </a:r>
            <a:endParaRPr b="0" i="0" sz="14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Machine Learning Engineer</a:t>
            </a:r>
            <a:endParaRPr b="0" i="0" sz="14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Machine Learning Researcher</a:t>
            </a:r>
            <a:endParaRPr b="0" i="0" sz="1400" u="none" cap="none" strike="noStrike">
              <a:solidFill>
                <a:schemeClr val="dk1"/>
              </a:solidFill>
              <a:latin typeface="Arial"/>
              <a:ea typeface="Arial"/>
              <a:cs typeface="Arial"/>
              <a:sym typeface="Arial"/>
            </a:endParaRPr>
          </a:p>
          <a:p>
            <a:pPr indent="-295200" lvl="5" marL="13716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Extend state-of-the-art</a:t>
            </a:r>
            <a:endParaRPr b="0" i="0" sz="1400" u="none" cap="none" strike="noStrike">
              <a:solidFill>
                <a:schemeClr val="dk1"/>
              </a:solidFill>
              <a:latin typeface="Arial"/>
              <a:ea typeface="Arial"/>
              <a:cs typeface="Arial"/>
              <a:sym typeface="Arial"/>
            </a:endParaRPr>
          </a:p>
          <a:p>
            <a:pPr indent="-295200" lvl="5" marL="1371600" marR="0" rtl="0" algn="l">
              <a:lnSpc>
                <a:spcPct val="115000"/>
              </a:lnSpc>
              <a:spcBef>
                <a:spcPts val="0"/>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Applied ML scientist in between ML researcher and ML Engineer</a:t>
            </a:r>
            <a:endParaRPr b="0" i="0" sz="14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400" strike="noStrike">
              <a:solidFill>
                <a:schemeClr val="dk1"/>
              </a:solidFill>
              <a:latin typeface="Arial"/>
              <a:ea typeface="Arial"/>
              <a:cs typeface="Arial"/>
              <a:sym typeface="Arial"/>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pic>
        <p:nvPicPr>
          <p:cNvPr id="1185" name="Google Shape;1185;p219"/>
          <p:cNvPicPr preferRelativeResize="0"/>
          <p:nvPr/>
        </p:nvPicPr>
        <p:blipFill rotWithShape="1">
          <a:blip r:embed="rId3">
            <a:alphaModFix/>
          </a:blip>
          <a:srcRect b="12544" l="0" r="0" t="0"/>
          <a:stretch/>
        </p:blipFill>
        <p:spPr>
          <a:xfrm>
            <a:off x="360" y="76680"/>
            <a:ext cx="9141480" cy="5064840"/>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22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Get started with a small team</a:t>
            </a:r>
            <a:endParaRPr b="0" sz="2600" strike="noStrike">
              <a:solidFill>
                <a:schemeClr val="dk1"/>
              </a:solidFill>
              <a:latin typeface="Arial"/>
              <a:ea typeface="Arial"/>
              <a:cs typeface="Arial"/>
              <a:sym typeface="Arial"/>
            </a:endParaRPr>
          </a:p>
        </p:txBody>
      </p:sp>
      <p:sp>
        <p:nvSpPr>
          <p:cNvPr id="1191" name="Google Shape;1191;p220"/>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1 Software engineer</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1 ML engineer / Data scientist</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No body but your self</a:t>
            </a:r>
            <a:endParaRPr b="0" sz="1800" strike="noStrike">
              <a:solidFill>
                <a:schemeClr val="dk1"/>
              </a:solidFill>
              <a:latin typeface="Arial"/>
              <a:ea typeface="Arial"/>
              <a:cs typeface="Arial"/>
              <a:sym typeface="Arial"/>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221"/>
          <p:cNvSpPr/>
          <p:nvPr/>
        </p:nvSpPr>
        <p:spPr>
          <a:xfrm>
            <a:off x="731520" y="695520"/>
            <a:ext cx="7953480" cy="674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600" strike="noStrike">
                <a:solidFill>
                  <a:srgbClr val="1A1A1A"/>
                </a:solidFill>
                <a:latin typeface="Raleway"/>
                <a:ea typeface="Raleway"/>
                <a:cs typeface="Raleway"/>
                <a:sym typeface="Raleway"/>
              </a:rPr>
              <a:t>AI Transformation playbook</a:t>
            </a:r>
            <a:endParaRPr b="0" sz="3600" strike="noStrike">
              <a:solidFill>
                <a:schemeClr val="dk1"/>
              </a:solidFill>
              <a:latin typeface="Arial"/>
              <a:ea typeface="Arial"/>
              <a:cs typeface="Arial"/>
              <a:sym typeface="Arial"/>
            </a:endParaRPr>
          </a:p>
        </p:txBody>
      </p:sp>
      <p:pic>
        <p:nvPicPr>
          <p:cNvPr id="1197" name="Google Shape;1197;p221"/>
          <p:cNvPicPr preferRelativeResize="0"/>
          <p:nvPr/>
        </p:nvPicPr>
        <p:blipFill rotWithShape="1">
          <a:blip r:embed="rId3">
            <a:alphaModFix/>
          </a:blip>
          <a:srcRect b="0" l="0" r="0" t="0"/>
          <a:stretch/>
        </p:blipFill>
        <p:spPr>
          <a:xfrm>
            <a:off x="1554480" y="1450080"/>
            <a:ext cx="6074640" cy="3303000"/>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222"/>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22"/>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4" name="Google Shape;1204;p222"/>
          <p:cNvPicPr preferRelativeResize="0"/>
          <p:nvPr/>
        </p:nvPicPr>
        <p:blipFill rotWithShape="1">
          <a:blip r:embed="rId3">
            <a:alphaModFix/>
          </a:blip>
          <a:srcRect b="16093" l="0" r="0" t="0"/>
          <a:stretch/>
        </p:blipFill>
        <p:spPr>
          <a:xfrm>
            <a:off x="91440" y="1318680"/>
            <a:ext cx="8685000" cy="3746880"/>
          </a:xfrm>
          <a:prstGeom prst="rect">
            <a:avLst/>
          </a:prstGeom>
          <a:noFill/>
          <a:ln>
            <a:noFill/>
          </a:ln>
        </p:spPr>
      </p:pic>
      <p:sp>
        <p:nvSpPr>
          <p:cNvPr id="1205" name="Google Shape;1205;p222"/>
          <p:cNvSpPr/>
          <p:nvPr/>
        </p:nvSpPr>
        <p:spPr>
          <a:xfrm>
            <a:off x="640080" y="640080"/>
            <a:ext cx="6581880" cy="621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223"/>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23"/>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p:txBody>
      </p:sp>
      <p:pic>
        <p:nvPicPr>
          <p:cNvPr id="1212" name="Google Shape;1212;p223"/>
          <p:cNvPicPr preferRelativeResize="0"/>
          <p:nvPr/>
        </p:nvPicPr>
        <p:blipFill rotWithShape="1">
          <a:blip r:embed="rId3">
            <a:alphaModFix/>
          </a:blip>
          <a:srcRect b="14380" l="0" r="0" t="0"/>
          <a:stretch/>
        </p:blipFill>
        <p:spPr>
          <a:xfrm>
            <a:off x="648000" y="1463040"/>
            <a:ext cx="6208200" cy="3289680"/>
          </a:xfrm>
          <a:prstGeom prst="rect">
            <a:avLst/>
          </a:prstGeom>
          <a:noFill/>
          <a:ln>
            <a:noFill/>
          </a:ln>
        </p:spPr>
      </p:pic>
      <p:sp>
        <p:nvSpPr>
          <p:cNvPr id="1213" name="Google Shape;1213;p223"/>
          <p:cNvSpPr/>
          <p:nvPr/>
        </p:nvSpPr>
        <p:spPr>
          <a:xfrm>
            <a:off x="822960" y="731520"/>
            <a:ext cx="6216120" cy="384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22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1800" strike="noStrike">
                <a:solidFill>
                  <a:srgbClr val="1A1A1A"/>
                </a:solidFill>
                <a:latin typeface="Raleway"/>
                <a:ea typeface="Raleway"/>
                <a:cs typeface="Raleway"/>
                <a:sym typeface="Raleway"/>
              </a:rPr>
              <a:t>3. Provide broad AI training</a:t>
            </a:r>
            <a:endParaRPr b="0" sz="1800" strike="noStrike">
              <a:solidFill>
                <a:schemeClr val="dk1"/>
              </a:solidFill>
              <a:latin typeface="Arial"/>
              <a:ea typeface="Arial"/>
              <a:cs typeface="Arial"/>
              <a:sym typeface="Arial"/>
            </a:endParaRPr>
          </a:p>
        </p:txBody>
      </p:sp>
      <p:sp>
        <p:nvSpPr>
          <p:cNvPr id="1219" name="Google Shape;1219;p224"/>
          <p:cNvSpPr/>
          <p:nvPr/>
        </p:nvSpPr>
        <p:spPr>
          <a:xfrm>
            <a:off x="729360" y="2115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0" name="Google Shape;1220;p224"/>
          <p:cNvPicPr preferRelativeResize="0"/>
          <p:nvPr/>
        </p:nvPicPr>
        <p:blipFill rotWithShape="1">
          <a:blip r:embed="rId3">
            <a:alphaModFix/>
          </a:blip>
          <a:srcRect b="0" l="0" r="0" t="0"/>
          <a:stretch/>
        </p:blipFill>
        <p:spPr>
          <a:xfrm>
            <a:off x="795960" y="1653120"/>
            <a:ext cx="5645160" cy="2368440"/>
          </a:xfrm>
          <a:prstGeom prst="rect">
            <a:avLst/>
          </a:prstGeom>
          <a:noFill/>
          <a:ln>
            <a:noFill/>
          </a:ln>
        </p:spPr>
      </p:pic>
      <p:sp>
        <p:nvSpPr>
          <p:cNvPr id="1221" name="Google Shape;1221;p224"/>
          <p:cNvSpPr/>
          <p:nvPr/>
        </p:nvSpPr>
        <p:spPr>
          <a:xfrm>
            <a:off x="822960" y="731520"/>
            <a:ext cx="4139640" cy="384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sp>
        <p:nvSpPr>
          <p:cNvPr id="1222" name="Google Shape;1222;p224"/>
          <p:cNvSpPr/>
          <p:nvPr/>
        </p:nvSpPr>
        <p:spPr>
          <a:xfrm>
            <a:off x="729360" y="4023360"/>
            <a:ext cx="1371960" cy="47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600" strike="noStrike">
                <a:solidFill>
                  <a:srgbClr val="1A1A1A"/>
                </a:solidFill>
                <a:latin typeface="Raleway"/>
                <a:ea typeface="Raleway"/>
                <a:cs typeface="Raleway"/>
                <a:sym typeface="Raleway"/>
              </a:rPr>
              <a:t>Resources</a:t>
            </a:r>
            <a:endParaRPr b="0" sz="1600" strike="noStrike">
              <a:solidFill>
                <a:schemeClr val="dk1"/>
              </a:solidFill>
              <a:latin typeface="Arial"/>
              <a:ea typeface="Arial"/>
              <a:cs typeface="Arial"/>
              <a:sym typeface="Arial"/>
            </a:endParaRPr>
          </a:p>
        </p:txBody>
      </p:sp>
      <p:sp>
        <p:nvSpPr>
          <p:cNvPr id="1223" name="Google Shape;1223;p224"/>
          <p:cNvSpPr/>
          <p:nvPr/>
        </p:nvSpPr>
        <p:spPr>
          <a:xfrm>
            <a:off x="731520" y="4297680"/>
            <a:ext cx="4038480" cy="884880"/>
          </a:xfrm>
          <a:prstGeom prst="rect">
            <a:avLst/>
          </a:prstGeom>
          <a:noFill/>
          <a:ln>
            <a:noFill/>
          </a:ln>
        </p:spPr>
        <p:txBody>
          <a:bodyPr anchorCtr="0" anchor="t" bIns="45000" lIns="90000" spcFirstLastPara="1" rIns="90000" wrap="square" tIns="45000">
            <a:noAutofit/>
          </a:bodyPr>
          <a:lstStyle/>
          <a:p>
            <a:pPr indent="-214200" lvl="0" marL="216000" marR="0" rtl="0" algn="l">
              <a:lnSpc>
                <a:spcPct val="100000"/>
              </a:lnSpc>
              <a:spcBef>
                <a:spcPts val="0"/>
              </a:spcBef>
              <a:spcAft>
                <a:spcPts val="0"/>
              </a:spcAft>
              <a:buClr>
                <a:srgbClr val="000000"/>
              </a:buClr>
              <a:buSzPts val="540"/>
              <a:buFont typeface="Noto Sans Symbols"/>
              <a:buChar char="∙"/>
            </a:pPr>
            <a:r>
              <a:rPr b="0" lang="en-US" sz="1200" strike="noStrike">
                <a:solidFill>
                  <a:srgbClr val="595959"/>
                </a:solidFill>
                <a:latin typeface="Lato"/>
                <a:ea typeface="Lato"/>
                <a:cs typeface="Lato"/>
                <a:sym typeface="Lato"/>
              </a:rPr>
              <a:t>Online courses</a:t>
            </a:r>
            <a:endParaRPr b="0" sz="1200" strike="noStrike">
              <a:solidFill>
                <a:schemeClr val="dk1"/>
              </a:solidFill>
              <a:latin typeface="Arial"/>
              <a:ea typeface="Arial"/>
              <a:cs typeface="Arial"/>
              <a:sym typeface="Arial"/>
            </a:endParaRPr>
          </a:p>
          <a:p>
            <a:pPr indent="-214200" lvl="0" marL="216000" marR="0" rtl="0" algn="l">
              <a:lnSpc>
                <a:spcPct val="100000"/>
              </a:lnSpc>
              <a:spcBef>
                <a:spcPts val="0"/>
              </a:spcBef>
              <a:spcAft>
                <a:spcPts val="0"/>
              </a:spcAft>
              <a:buClr>
                <a:srgbClr val="000000"/>
              </a:buClr>
              <a:buSzPts val="540"/>
              <a:buFont typeface="Noto Sans Symbols"/>
              <a:buChar char="∙"/>
            </a:pPr>
            <a:r>
              <a:rPr b="0" lang="en-US" sz="1200" strike="noStrike">
                <a:solidFill>
                  <a:srgbClr val="595959"/>
                </a:solidFill>
                <a:latin typeface="Lato"/>
                <a:ea typeface="Lato"/>
                <a:cs typeface="Lato"/>
                <a:sym typeface="Lato"/>
              </a:rPr>
              <a:t>Books</a:t>
            </a:r>
            <a:endParaRPr b="0" sz="1200" strike="noStrike">
              <a:solidFill>
                <a:schemeClr val="dk1"/>
              </a:solidFill>
              <a:latin typeface="Arial"/>
              <a:ea typeface="Arial"/>
              <a:cs typeface="Arial"/>
              <a:sym typeface="Arial"/>
            </a:endParaRPr>
          </a:p>
          <a:p>
            <a:pPr indent="-214200" lvl="0" marL="216000" marR="0" rtl="0" algn="l">
              <a:lnSpc>
                <a:spcPct val="100000"/>
              </a:lnSpc>
              <a:spcBef>
                <a:spcPts val="0"/>
              </a:spcBef>
              <a:spcAft>
                <a:spcPts val="0"/>
              </a:spcAft>
              <a:buClr>
                <a:srgbClr val="000000"/>
              </a:buClr>
              <a:buSzPts val="540"/>
              <a:buFont typeface="Noto Sans Symbols"/>
              <a:buChar char="∙"/>
            </a:pPr>
            <a:r>
              <a:rPr b="0" lang="en-US" sz="1200" strike="noStrike">
                <a:solidFill>
                  <a:srgbClr val="595959"/>
                </a:solidFill>
                <a:latin typeface="Lato"/>
                <a:ea typeface="Lato"/>
                <a:cs typeface="Lato"/>
                <a:sym typeface="Lato"/>
              </a:rPr>
              <a:t>Curate rather than create content</a:t>
            </a:r>
            <a:endParaRPr b="0" sz="1200" strike="noStrike">
              <a:solidFill>
                <a:schemeClr val="dk1"/>
              </a:solidFill>
              <a:latin typeface="Arial"/>
              <a:ea typeface="Arial"/>
              <a:cs typeface="Arial"/>
              <a:sym typeface="Arial"/>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225"/>
          <p:cNvSpPr/>
          <p:nvPr/>
        </p:nvSpPr>
        <p:spPr>
          <a:xfrm>
            <a:off x="723960" y="9280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       </a:t>
            </a:r>
            <a:endParaRPr b="0" sz="26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2600" strike="noStrike">
              <a:solidFill>
                <a:schemeClr val="dk1"/>
              </a:solidFill>
              <a:latin typeface="Arial"/>
              <a:ea typeface="Arial"/>
              <a:cs typeface="Arial"/>
              <a:sym typeface="Arial"/>
            </a:endParaRPr>
          </a:p>
        </p:txBody>
      </p:sp>
      <p:sp>
        <p:nvSpPr>
          <p:cNvPr id="1229" name="Google Shape;1229;p225"/>
          <p:cNvSpPr/>
          <p:nvPr/>
        </p:nvSpPr>
        <p:spPr>
          <a:xfrm>
            <a:off x="822960" y="731520"/>
            <a:ext cx="4139640" cy="384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pic>
        <p:nvPicPr>
          <p:cNvPr id="1230" name="Google Shape;1230;p225"/>
          <p:cNvPicPr preferRelativeResize="0"/>
          <p:nvPr/>
        </p:nvPicPr>
        <p:blipFill rotWithShape="1">
          <a:blip r:embed="rId3">
            <a:alphaModFix/>
          </a:blip>
          <a:srcRect b="8455" l="0" r="0" t="0"/>
          <a:stretch/>
        </p:blipFill>
        <p:spPr>
          <a:xfrm>
            <a:off x="1371600" y="1334160"/>
            <a:ext cx="5380200" cy="2504520"/>
          </a:xfrm>
          <a:prstGeom prst="rect">
            <a:avLst/>
          </a:prstGeom>
          <a:noFill/>
          <a:ln>
            <a:noFill/>
          </a:ln>
        </p:spPr>
      </p:pic>
      <p:sp>
        <p:nvSpPr>
          <p:cNvPr id="1231" name="Google Shape;1231;p225"/>
          <p:cNvSpPr/>
          <p:nvPr/>
        </p:nvSpPr>
        <p:spPr>
          <a:xfrm>
            <a:off x="365760" y="3981600"/>
            <a:ext cx="8528760" cy="680040"/>
          </a:xfrm>
          <a:prstGeom prst="rect">
            <a:avLst/>
          </a:prstGeom>
          <a:noFill/>
          <a:ln>
            <a:noFill/>
          </a:ln>
        </p:spPr>
        <p:txBody>
          <a:bodyPr anchorCtr="0" anchor="t" bIns="45000" lIns="90000" spcFirstLastPara="1" rIns="90000" wrap="square" tIns="45000">
            <a:noAutofit/>
          </a:bodyPr>
          <a:lstStyle/>
          <a:p>
            <a:pPr indent="-214200" lvl="0" marL="216000" marR="0" rtl="0" algn="l">
              <a:lnSpc>
                <a:spcPct val="100000"/>
              </a:lnSpc>
              <a:spcBef>
                <a:spcPts val="0"/>
              </a:spcBef>
              <a:spcAft>
                <a:spcPts val="0"/>
              </a:spcAft>
              <a:buClr>
                <a:srgbClr val="000000"/>
              </a:buClr>
              <a:buSzPts val="720"/>
              <a:buFont typeface="Noto Sans Symbols"/>
              <a:buChar char="●"/>
            </a:pPr>
            <a:r>
              <a:rPr b="0" lang="en-US" sz="1600" strike="noStrike">
                <a:solidFill>
                  <a:srgbClr val="000000"/>
                </a:solidFill>
                <a:latin typeface="Oi"/>
                <a:ea typeface="Oi"/>
                <a:cs typeface="Oi"/>
                <a:sym typeface="Oi"/>
              </a:rPr>
              <a:t>AI needs to be specialized or verticalized to your industry sectory</a:t>
            </a:r>
            <a:endParaRPr b="0" sz="1600" strike="noStrike">
              <a:solidFill>
                <a:schemeClr val="dk1"/>
              </a:solidFill>
              <a:latin typeface="Arial"/>
              <a:ea typeface="Arial"/>
              <a:cs typeface="Arial"/>
              <a:sym typeface="Arial"/>
            </a:endParaRPr>
          </a:p>
          <a:p>
            <a:pPr indent="-214200" lvl="0" marL="216000" marR="0" rtl="0" algn="l">
              <a:lnSpc>
                <a:spcPct val="100000"/>
              </a:lnSpc>
              <a:spcBef>
                <a:spcPts val="0"/>
              </a:spcBef>
              <a:spcAft>
                <a:spcPts val="0"/>
              </a:spcAft>
              <a:buClr>
                <a:srgbClr val="000000"/>
              </a:buClr>
              <a:buSzPts val="720"/>
              <a:buFont typeface="Noto Sans Symbols"/>
              <a:buChar char="●"/>
            </a:pPr>
            <a:r>
              <a:rPr b="0" lang="en-US" sz="1600" strike="noStrike">
                <a:solidFill>
                  <a:srgbClr val="000000"/>
                </a:solidFill>
                <a:latin typeface="Oi"/>
                <a:ea typeface="Oi"/>
                <a:cs typeface="Oi"/>
                <a:sym typeface="Oi"/>
              </a:rPr>
              <a:t>Don’t compete with giants</a:t>
            </a:r>
            <a:endParaRPr b="0" sz="1600" strike="noStrike">
              <a:solidFill>
                <a:schemeClr val="dk1"/>
              </a:solidFill>
              <a:latin typeface="Arial"/>
              <a:ea typeface="Arial"/>
              <a:cs typeface="Arial"/>
              <a:sym typeface="Arial"/>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226"/>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26"/>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p:txBody>
      </p:sp>
      <p:sp>
        <p:nvSpPr>
          <p:cNvPr id="1238" name="Google Shape;1238;p226"/>
          <p:cNvSpPr/>
          <p:nvPr/>
        </p:nvSpPr>
        <p:spPr>
          <a:xfrm>
            <a:off x="707400" y="1382040"/>
            <a:ext cx="4450320" cy="4726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26"/>
          <p:cNvSpPr/>
          <p:nvPr/>
        </p:nvSpPr>
        <p:spPr>
          <a:xfrm>
            <a:off x="796320" y="802440"/>
            <a:ext cx="4139640" cy="384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pic>
        <p:nvPicPr>
          <p:cNvPr id="1240" name="Google Shape;1240;p226"/>
          <p:cNvPicPr preferRelativeResize="0"/>
          <p:nvPr/>
        </p:nvPicPr>
        <p:blipFill rotWithShape="1">
          <a:blip r:embed="rId3">
            <a:alphaModFix/>
          </a:blip>
          <a:srcRect b="21127" l="0" r="2117" t="0"/>
          <a:stretch/>
        </p:blipFill>
        <p:spPr>
          <a:xfrm>
            <a:off x="1188720" y="1382040"/>
            <a:ext cx="5427360" cy="2457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128"/>
          <p:cNvSpPr/>
          <p:nvPr/>
        </p:nvSpPr>
        <p:spPr>
          <a:xfrm>
            <a:off x="729360" y="1322280"/>
            <a:ext cx="7685280" cy="151524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1A1A1A"/>
                </a:solidFill>
                <a:latin typeface="Raleway"/>
                <a:ea typeface="Raleway"/>
                <a:cs typeface="Raleway"/>
                <a:sym typeface="Raleway"/>
              </a:rPr>
              <a:t>Machine Learning</a:t>
            </a:r>
            <a:endParaRPr b="0" i="0" sz="3600" u="none" cap="none" strike="noStrike">
              <a:solidFill>
                <a:schemeClr val="dk1"/>
              </a:solidFill>
              <a:latin typeface="Arial"/>
              <a:ea typeface="Arial"/>
              <a:cs typeface="Arial"/>
              <a:sym typeface="Arial"/>
            </a:endParaRPr>
          </a:p>
        </p:txBody>
      </p:sp>
      <p:sp>
        <p:nvSpPr>
          <p:cNvPr id="569" name="Google Shape;569;p128"/>
          <p:cNvSpPr/>
          <p:nvPr/>
        </p:nvSpPr>
        <p:spPr>
          <a:xfrm>
            <a:off x="727560" y="2841120"/>
            <a:ext cx="7685640" cy="1690200"/>
          </a:xfrm>
          <a:prstGeom prst="rect">
            <a:avLst/>
          </a:prstGeom>
          <a:noFill/>
          <a:ln>
            <a:noFill/>
          </a:ln>
        </p:spPr>
        <p:txBody>
          <a:bodyPr anchorCtr="0" anchor="ctr" bIns="91425" lIns="90000" spcFirstLastPara="1" rIns="90000" wrap="square" tIns="91425">
            <a:noAutofit/>
          </a:bodyPr>
          <a:lstStyle/>
          <a:p>
            <a:pPr indent="0" lvl="0" marL="0" marR="0" rtl="0" algn="ctr">
              <a:lnSpc>
                <a:spcPct val="115000"/>
              </a:lnSpc>
              <a:spcBef>
                <a:spcPts val="0"/>
              </a:spcBef>
              <a:spcAft>
                <a:spcPts val="0"/>
              </a:spcAft>
              <a:buNone/>
            </a:pPr>
            <a:r>
              <a:rPr b="0" i="0" lang="en-US" sz="1700" u="none" cap="none" strike="noStrike">
                <a:solidFill>
                  <a:srgbClr val="FFFFFF"/>
                </a:solidFill>
                <a:latin typeface="Lato"/>
                <a:ea typeface="Lato"/>
                <a:cs typeface="Lato"/>
                <a:sym typeface="Lato"/>
              </a:rPr>
              <a:t>The rise of AI has been largely driven by one tool in AI called machine learning.</a:t>
            </a:r>
            <a:endParaRPr b="0" i="0" sz="1700" u="none" cap="none" strike="noStrike">
              <a:solidFill>
                <a:schemeClr val="dk1"/>
              </a:solidFill>
              <a:latin typeface="Arial"/>
              <a:ea typeface="Arial"/>
              <a:cs typeface="Arial"/>
              <a:sym typeface="Arial"/>
            </a:endParaRPr>
          </a:p>
          <a:p>
            <a:pPr indent="0" lvl="0" marL="0" marR="0" rtl="0" algn="ctr">
              <a:lnSpc>
                <a:spcPct val="115000"/>
              </a:lnSpc>
              <a:spcBef>
                <a:spcPts val="1599"/>
              </a:spcBef>
              <a:spcAft>
                <a:spcPts val="0"/>
              </a:spcAft>
              <a:buNone/>
            </a:pPr>
            <a:r>
              <a:t/>
            </a:r>
            <a:endParaRPr b="0" i="0" sz="1700" u="none" cap="none" strike="noStrike">
              <a:solidFill>
                <a:schemeClr val="dk1"/>
              </a:solidFill>
              <a:latin typeface="Arial"/>
              <a:ea typeface="Arial"/>
              <a:cs typeface="Arial"/>
              <a:sym typeface="Arial"/>
            </a:endParaRPr>
          </a:p>
          <a:p>
            <a:pPr indent="0" lvl="0" marL="0" marR="0" rtl="0" algn="ctr">
              <a:lnSpc>
                <a:spcPct val="115000"/>
              </a:lnSpc>
              <a:spcBef>
                <a:spcPts val="1599"/>
              </a:spcBef>
              <a:spcAft>
                <a:spcPts val="0"/>
              </a:spcAft>
              <a:buNone/>
            </a:pPr>
            <a:r>
              <a:rPr b="0" i="0" lang="en-US" sz="1700" u="none" cap="none" strike="noStrike">
                <a:solidFill>
                  <a:srgbClr val="FFFFFF"/>
                </a:solidFill>
                <a:latin typeface="Lato"/>
                <a:ea typeface="Lato"/>
                <a:cs typeface="Lato"/>
                <a:sym typeface="Lato"/>
              </a:rPr>
              <a:t>You will start thinking how machine learning might be applied to your company or to your industry.</a:t>
            </a:r>
            <a:endParaRPr b="0" i="0" sz="1700" u="none" cap="none" strike="noStrike">
              <a:solidFill>
                <a:schemeClr val="dk1"/>
              </a:solidFill>
              <a:latin typeface="Arial"/>
              <a:ea typeface="Arial"/>
              <a:cs typeface="Arial"/>
              <a:sym typeface="Arial"/>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227"/>
          <p:cNvSpPr/>
          <p:nvPr/>
        </p:nvSpPr>
        <p:spPr>
          <a:xfrm>
            <a:off x="796320" y="731520"/>
            <a:ext cx="4139640" cy="384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AI Transformation playbook</a:t>
            </a:r>
            <a:endParaRPr b="0" sz="2000" strike="noStrike">
              <a:solidFill>
                <a:schemeClr val="dk1"/>
              </a:solidFill>
              <a:latin typeface="Arial"/>
              <a:ea typeface="Arial"/>
              <a:cs typeface="Arial"/>
              <a:sym typeface="Arial"/>
            </a:endParaRPr>
          </a:p>
        </p:txBody>
      </p:sp>
      <p:pic>
        <p:nvPicPr>
          <p:cNvPr id="1246" name="Google Shape;1246;p227"/>
          <p:cNvPicPr preferRelativeResize="0"/>
          <p:nvPr/>
        </p:nvPicPr>
        <p:blipFill rotWithShape="1">
          <a:blip r:embed="rId3">
            <a:alphaModFix/>
          </a:blip>
          <a:srcRect b="12903" l="0" r="0" t="0"/>
          <a:stretch/>
        </p:blipFill>
        <p:spPr>
          <a:xfrm>
            <a:off x="731520" y="1280160"/>
            <a:ext cx="5850360" cy="2727360"/>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228"/>
          <p:cNvSpPr/>
          <p:nvPr/>
        </p:nvSpPr>
        <p:spPr>
          <a:xfrm>
            <a:off x="1090800" y="147780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3200" strike="noStrike">
                <a:solidFill>
                  <a:srgbClr val="1A1A1A"/>
                </a:solidFill>
                <a:latin typeface="Raleway"/>
                <a:ea typeface="Raleway"/>
                <a:cs typeface="Raleway"/>
                <a:sym typeface="Raleway"/>
              </a:rPr>
              <a:t>AI Pitfalls</a:t>
            </a:r>
            <a:endParaRPr b="0" sz="3200" strike="noStrike">
              <a:solidFill>
                <a:schemeClr val="dk1"/>
              </a:solidFill>
              <a:latin typeface="Arial"/>
              <a:ea typeface="Arial"/>
              <a:cs typeface="Arial"/>
              <a:sym typeface="Arial"/>
            </a:endParaRPr>
          </a:p>
        </p:txBody>
      </p:sp>
      <p:sp>
        <p:nvSpPr>
          <p:cNvPr id="1252" name="Google Shape;1252;p22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3" name="Google Shape;1253;p228"/>
          <p:cNvPicPr preferRelativeResize="0"/>
          <p:nvPr/>
        </p:nvPicPr>
        <p:blipFill rotWithShape="1">
          <a:blip r:embed="rId3">
            <a:alphaModFix/>
          </a:blip>
          <a:srcRect b="0" l="0" r="0" t="0"/>
          <a:stretch/>
        </p:blipFill>
        <p:spPr>
          <a:xfrm>
            <a:off x="2263320" y="2377440"/>
            <a:ext cx="3952800" cy="2212560"/>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229"/>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29"/>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0" name="Google Shape;1260;p229"/>
          <p:cNvPicPr preferRelativeResize="0"/>
          <p:nvPr/>
        </p:nvPicPr>
        <p:blipFill rotWithShape="1">
          <a:blip r:embed="rId3">
            <a:alphaModFix/>
          </a:blip>
          <a:srcRect b="11431" l="0" r="1609" t="0"/>
          <a:stretch/>
        </p:blipFill>
        <p:spPr>
          <a:xfrm>
            <a:off x="1146960" y="1343520"/>
            <a:ext cx="6440760" cy="3258720"/>
          </a:xfrm>
          <a:prstGeom prst="rect">
            <a:avLst/>
          </a:prstGeom>
          <a:noFill/>
          <a:ln>
            <a:noFill/>
          </a:ln>
        </p:spPr>
      </p:pic>
      <p:sp>
        <p:nvSpPr>
          <p:cNvPr id="1261" name="Google Shape;1261;p229"/>
          <p:cNvSpPr/>
          <p:nvPr/>
        </p:nvSpPr>
        <p:spPr>
          <a:xfrm>
            <a:off x="803880" y="623880"/>
            <a:ext cx="2394720" cy="56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200" strike="noStrike">
                <a:solidFill>
                  <a:srgbClr val="1A1A1A"/>
                </a:solidFill>
                <a:latin typeface="Raleway"/>
                <a:ea typeface="Raleway"/>
                <a:cs typeface="Raleway"/>
                <a:sym typeface="Raleway"/>
              </a:rPr>
              <a:t>AI Pitfalls</a:t>
            </a:r>
            <a:endParaRPr b="0" sz="3200" strike="noStrike">
              <a:solidFill>
                <a:schemeClr val="dk1"/>
              </a:solidFill>
              <a:latin typeface="Arial"/>
              <a:ea typeface="Arial"/>
              <a:cs typeface="Arial"/>
              <a:sym typeface="Arial"/>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230"/>
          <p:cNvSpPr/>
          <p:nvPr/>
        </p:nvSpPr>
        <p:spPr>
          <a:xfrm>
            <a:off x="731520" y="532440"/>
            <a:ext cx="2394720" cy="56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200" strike="noStrike">
                <a:solidFill>
                  <a:srgbClr val="1A1A1A"/>
                </a:solidFill>
                <a:latin typeface="Raleway"/>
                <a:ea typeface="Raleway"/>
                <a:cs typeface="Raleway"/>
                <a:sym typeface="Raleway"/>
              </a:rPr>
              <a:t>AI Pitfalls</a:t>
            </a:r>
            <a:endParaRPr b="0" sz="3200" strike="noStrike">
              <a:solidFill>
                <a:schemeClr val="dk1"/>
              </a:solidFill>
              <a:latin typeface="Arial"/>
              <a:ea typeface="Arial"/>
              <a:cs typeface="Arial"/>
              <a:sym typeface="Arial"/>
            </a:endParaRPr>
          </a:p>
        </p:txBody>
      </p:sp>
      <p:pic>
        <p:nvPicPr>
          <p:cNvPr id="1267" name="Google Shape;1267;p230"/>
          <p:cNvPicPr preferRelativeResize="0"/>
          <p:nvPr/>
        </p:nvPicPr>
        <p:blipFill rotWithShape="1">
          <a:blip r:embed="rId3">
            <a:alphaModFix/>
          </a:blip>
          <a:srcRect b="14394" l="0" r="2354" t="0"/>
          <a:stretch/>
        </p:blipFill>
        <p:spPr>
          <a:xfrm>
            <a:off x="640080" y="1280160"/>
            <a:ext cx="7587360" cy="3289680"/>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231"/>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3" name="Google Shape;1273;p231"/>
          <p:cNvPicPr preferRelativeResize="0"/>
          <p:nvPr/>
        </p:nvPicPr>
        <p:blipFill rotWithShape="1">
          <a:blip r:embed="rId3">
            <a:alphaModFix/>
          </a:blip>
          <a:srcRect b="8986" l="0" r="0" t="0"/>
          <a:stretch/>
        </p:blipFill>
        <p:spPr>
          <a:xfrm>
            <a:off x="60840" y="11520"/>
            <a:ext cx="9081360" cy="5051880"/>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232"/>
          <p:cNvSpPr/>
          <p:nvPr/>
        </p:nvSpPr>
        <p:spPr>
          <a:xfrm>
            <a:off x="1371600" y="822960"/>
            <a:ext cx="5393160" cy="385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000000"/>
                </a:solidFill>
                <a:latin typeface="Arial"/>
                <a:ea typeface="Arial"/>
                <a:cs typeface="Arial"/>
                <a:sym typeface="Arial"/>
              </a:rPr>
              <a:t>Major Artificial Intelligence Application Areas </a:t>
            </a:r>
            <a:endParaRPr b="0" sz="2000" strike="noStrike">
              <a:solidFill>
                <a:schemeClr val="dk1"/>
              </a:solidFill>
              <a:latin typeface="Arial"/>
              <a:ea typeface="Arial"/>
              <a:cs typeface="Arial"/>
              <a:sym typeface="Arial"/>
            </a:endParaRPr>
          </a:p>
        </p:txBody>
      </p:sp>
      <p:pic>
        <p:nvPicPr>
          <p:cNvPr id="1279" name="Google Shape;1279;p232"/>
          <p:cNvPicPr preferRelativeResize="0"/>
          <p:nvPr/>
        </p:nvPicPr>
        <p:blipFill rotWithShape="1">
          <a:blip r:embed="rId3">
            <a:alphaModFix/>
          </a:blip>
          <a:srcRect b="0" l="0" r="0" t="8261"/>
          <a:stretch/>
        </p:blipFill>
        <p:spPr>
          <a:xfrm>
            <a:off x="2286000" y="1256760"/>
            <a:ext cx="3838680" cy="3587760"/>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233"/>
          <p:cNvSpPr/>
          <p:nvPr/>
        </p:nvSpPr>
        <p:spPr>
          <a:xfrm>
            <a:off x="729360" y="640080"/>
            <a:ext cx="3932280" cy="54684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sp>
        <p:nvSpPr>
          <p:cNvPr id="1285" name="Google Shape;1285;p233"/>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6" name="Google Shape;1286;p233"/>
          <p:cNvPicPr preferRelativeResize="0"/>
          <p:nvPr/>
        </p:nvPicPr>
        <p:blipFill rotWithShape="1">
          <a:blip r:embed="rId3">
            <a:alphaModFix/>
          </a:blip>
          <a:srcRect b="8686" l="0" r="0" t="0"/>
          <a:stretch/>
        </p:blipFill>
        <p:spPr>
          <a:xfrm>
            <a:off x="731520" y="1280160"/>
            <a:ext cx="6581880" cy="328968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234"/>
          <p:cNvSpPr/>
          <p:nvPr/>
        </p:nvSpPr>
        <p:spPr>
          <a:xfrm>
            <a:off x="729360" y="640080"/>
            <a:ext cx="3932280" cy="54684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sp>
        <p:nvSpPr>
          <p:cNvPr id="1292" name="Google Shape;1292;p234"/>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3" name="Google Shape;1293;p234"/>
          <p:cNvPicPr preferRelativeResize="0"/>
          <p:nvPr/>
        </p:nvPicPr>
        <p:blipFill rotWithShape="1">
          <a:blip r:embed="rId3">
            <a:alphaModFix/>
          </a:blip>
          <a:srcRect b="8686" l="0" r="0" t="0"/>
          <a:stretch/>
        </p:blipFill>
        <p:spPr>
          <a:xfrm>
            <a:off x="731520" y="1280160"/>
            <a:ext cx="6581880" cy="328968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235"/>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35"/>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p:txBody>
      </p:sp>
      <p:sp>
        <p:nvSpPr>
          <p:cNvPr id="1300" name="Google Shape;1300;p235"/>
          <p:cNvSpPr/>
          <p:nvPr/>
        </p:nvSpPr>
        <p:spPr>
          <a:xfrm>
            <a:off x="822960" y="640080"/>
            <a:ext cx="3925080" cy="47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pic>
        <p:nvPicPr>
          <p:cNvPr id="1301" name="Google Shape;1301;p235"/>
          <p:cNvPicPr preferRelativeResize="0"/>
          <p:nvPr/>
        </p:nvPicPr>
        <p:blipFill rotWithShape="1">
          <a:blip r:embed="rId3">
            <a:alphaModFix/>
          </a:blip>
          <a:srcRect b="9881" l="0" r="2567" t="0"/>
          <a:stretch/>
        </p:blipFill>
        <p:spPr>
          <a:xfrm>
            <a:off x="822960" y="1141560"/>
            <a:ext cx="6947280" cy="361152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5" name="Shape 1305"/>
        <p:cNvGrpSpPr/>
        <p:nvPr/>
      </p:nvGrpSpPr>
      <p:grpSpPr>
        <a:xfrm>
          <a:off x="0" y="0"/>
          <a:ext cx="0" cy="0"/>
          <a:chOff x="0" y="0"/>
          <a:chExt cx="0" cy="0"/>
        </a:xfrm>
      </p:grpSpPr>
      <p:sp>
        <p:nvSpPr>
          <p:cNvPr id="1306" name="Google Shape;1306;p236"/>
          <p:cNvSpPr/>
          <p:nvPr/>
        </p:nvSpPr>
        <p:spPr>
          <a:xfrm>
            <a:off x="731520" y="531000"/>
            <a:ext cx="3925080" cy="47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pic>
        <p:nvPicPr>
          <p:cNvPr id="1307" name="Google Shape;1307;p236"/>
          <p:cNvPicPr preferRelativeResize="0"/>
          <p:nvPr/>
        </p:nvPicPr>
        <p:blipFill rotWithShape="1">
          <a:blip r:embed="rId3">
            <a:alphaModFix/>
          </a:blip>
          <a:srcRect b="9763" l="0" r="2861" t="0"/>
          <a:stretch/>
        </p:blipFill>
        <p:spPr>
          <a:xfrm>
            <a:off x="548640" y="1006200"/>
            <a:ext cx="6215760" cy="33811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12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endParaRPr b="0" i="0" sz="2600" u="none" cap="none" strike="noStrike">
              <a:solidFill>
                <a:schemeClr val="dk1"/>
              </a:solidFill>
              <a:latin typeface="Arial"/>
              <a:ea typeface="Arial"/>
              <a:cs typeface="Arial"/>
              <a:sym typeface="Arial"/>
            </a:endParaRPr>
          </a:p>
        </p:txBody>
      </p:sp>
      <p:sp>
        <p:nvSpPr>
          <p:cNvPr id="575" name="Google Shape;575;p129"/>
          <p:cNvSpPr/>
          <p:nvPr/>
        </p:nvSpPr>
        <p:spPr>
          <a:xfrm>
            <a:off x="1816560" y="4366800"/>
            <a:ext cx="113040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Input (A)</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Audio</a:t>
            </a:r>
            <a:endParaRPr b="0" i="0" sz="1400" u="none" cap="none" strike="noStrike">
              <a:solidFill>
                <a:schemeClr val="dk1"/>
              </a:solidFill>
              <a:latin typeface="Arial"/>
              <a:ea typeface="Arial"/>
              <a:cs typeface="Arial"/>
              <a:sym typeface="Arial"/>
            </a:endParaRPr>
          </a:p>
        </p:txBody>
      </p:sp>
      <p:sp>
        <p:nvSpPr>
          <p:cNvPr id="576" name="Google Shape;576;p129"/>
          <p:cNvSpPr/>
          <p:nvPr/>
        </p:nvSpPr>
        <p:spPr>
          <a:xfrm>
            <a:off x="729360" y="2079000"/>
            <a:ext cx="7685640" cy="77976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If the input is an audio clip, and the AI's job is to output the text transcript, then this is speech recognition.</a:t>
            </a:r>
            <a:endParaRPr b="0" i="0" sz="1700" u="none" cap="none" strike="noStrike">
              <a:solidFill>
                <a:schemeClr val="dk1"/>
              </a:solidFill>
              <a:latin typeface="Arial"/>
              <a:ea typeface="Arial"/>
              <a:cs typeface="Arial"/>
              <a:sym typeface="Arial"/>
            </a:endParaRPr>
          </a:p>
        </p:txBody>
      </p:sp>
      <p:sp>
        <p:nvSpPr>
          <p:cNvPr id="577" name="Google Shape;577;p129"/>
          <p:cNvSpPr/>
          <p:nvPr/>
        </p:nvSpPr>
        <p:spPr>
          <a:xfrm>
            <a:off x="4041720" y="4366800"/>
            <a:ext cx="113040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Output (B)</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Text (0/1)</a:t>
            </a:r>
            <a:endParaRPr b="0" i="0" sz="1400" u="none" cap="none" strike="noStrike">
              <a:solidFill>
                <a:schemeClr val="dk1"/>
              </a:solidFill>
              <a:latin typeface="Arial"/>
              <a:ea typeface="Arial"/>
              <a:cs typeface="Arial"/>
              <a:sym typeface="Arial"/>
            </a:endParaRPr>
          </a:p>
        </p:txBody>
      </p:sp>
      <p:sp>
        <p:nvSpPr>
          <p:cNvPr id="578" name="Google Shape;578;p129"/>
          <p:cNvSpPr/>
          <p:nvPr/>
        </p:nvSpPr>
        <p:spPr>
          <a:xfrm>
            <a:off x="5927760" y="4366800"/>
            <a:ext cx="191268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Application</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Speech Recognition</a:t>
            </a:r>
            <a:endParaRPr b="0" i="0" sz="1400" u="none" cap="none" strike="noStrike">
              <a:solidFill>
                <a:schemeClr val="dk1"/>
              </a:solidFill>
              <a:latin typeface="Arial"/>
              <a:ea typeface="Arial"/>
              <a:cs typeface="Arial"/>
              <a:sym typeface="Arial"/>
            </a:endParaRPr>
          </a:p>
        </p:txBody>
      </p:sp>
      <p:pic>
        <p:nvPicPr>
          <p:cNvPr id="579" name="Google Shape;579;p129"/>
          <p:cNvPicPr preferRelativeResize="0"/>
          <p:nvPr/>
        </p:nvPicPr>
        <p:blipFill rotWithShape="1">
          <a:blip r:embed="rId3">
            <a:alphaModFix/>
          </a:blip>
          <a:srcRect b="0" l="0" r="0" t="0"/>
          <a:stretch/>
        </p:blipFill>
        <p:spPr>
          <a:xfrm>
            <a:off x="1865520" y="3239640"/>
            <a:ext cx="1081800" cy="1081800"/>
          </a:xfrm>
          <a:prstGeom prst="rect">
            <a:avLst/>
          </a:prstGeom>
          <a:noFill/>
          <a:ln>
            <a:noFill/>
          </a:ln>
        </p:spPr>
      </p:pic>
      <p:pic>
        <p:nvPicPr>
          <p:cNvPr id="580" name="Google Shape;580;p129"/>
          <p:cNvPicPr preferRelativeResize="0"/>
          <p:nvPr/>
        </p:nvPicPr>
        <p:blipFill rotWithShape="1">
          <a:blip r:embed="rId4">
            <a:alphaModFix/>
          </a:blip>
          <a:srcRect b="0" l="0" r="0" t="0"/>
          <a:stretch/>
        </p:blipFill>
        <p:spPr>
          <a:xfrm>
            <a:off x="4029480" y="3239640"/>
            <a:ext cx="1081800" cy="1081800"/>
          </a:xfrm>
          <a:prstGeom prst="rect">
            <a:avLst/>
          </a:prstGeom>
          <a:noFill/>
          <a:ln>
            <a:noFill/>
          </a:ln>
        </p:spPr>
      </p:pic>
      <p:pic>
        <p:nvPicPr>
          <p:cNvPr id="581" name="Google Shape;581;p129"/>
          <p:cNvPicPr preferRelativeResize="0"/>
          <p:nvPr/>
        </p:nvPicPr>
        <p:blipFill rotWithShape="1">
          <a:blip r:embed="rId5">
            <a:alphaModFix/>
          </a:blip>
          <a:srcRect b="0" l="0" r="0" t="0"/>
          <a:stretch/>
        </p:blipFill>
        <p:spPr>
          <a:xfrm>
            <a:off x="6343200" y="3250080"/>
            <a:ext cx="1081800" cy="1060920"/>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237"/>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37"/>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4" name="Google Shape;1314;p237"/>
          <p:cNvPicPr preferRelativeResize="0"/>
          <p:nvPr/>
        </p:nvPicPr>
        <p:blipFill rotWithShape="1">
          <a:blip r:embed="rId3">
            <a:alphaModFix/>
          </a:blip>
          <a:srcRect b="17268" l="3250" r="13071" t="3666"/>
          <a:stretch/>
        </p:blipFill>
        <p:spPr>
          <a:xfrm>
            <a:off x="1188720" y="1737360"/>
            <a:ext cx="5850000" cy="3106800"/>
          </a:xfrm>
          <a:prstGeom prst="rect">
            <a:avLst/>
          </a:prstGeom>
          <a:noFill/>
          <a:ln>
            <a:noFill/>
          </a:ln>
        </p:spPr>
      </p:pic>
      <p:sp>
        <p:nvSpPr>
          <p:cNvPr id="1315" name="Google Shape;1315;p237"/>
          <p:cNvSpPr/>
          <p:nvPr/>
        </p:nvSpPr>
        <p:spPr>
          <a:xfrm>
            <a:off x="828000" y="656640"/>
            <a:ext cx="3925080" cy="473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sp>
        <p:nvSpPr>
          <p:cNvPr id="1316" name="Google Shape;1316;p237"/>
          <p:cNvSpPr/>
          <p:nvPr/>
        </p:nvSpPr>
        <p:spPr>
          <a:xfrm>
            <a:off x="731520" y="1280160"/>
            <a:ext cx="5802120" cy="856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000" strike="noStrike">
                <a:solidFill>
                  <a:srgbClr val="1A1A1A"/>
                </a:solidFill>
                <a:latin typeface="Raleway"/>
                <a:ea typeface="Raleway"/>
                <a:cs typeface="Raleway"/>
                <a:sym typeface="Raleway"/>
              </a:rPr>
              <a:t>Natural Language Processing</a:t>
            </a:r>
            <a:endParaRPr b="0" sz="2000" strike="noStrike">
              <a:solidFill>
                <a:schemeClr val="dk1"/>
              </a:solidFill>
              <a:latin typeface="Arial"/>
              <a:ea typeface="Arial"/>
              <a:cs typeface="Arial"/>
              <a:sym typeface="Arial"/>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23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Robotics</a:t>
            </a:r>
            <a:endParaRPr b="0" sz="2600" strike="noStrike">
              <a:solidFill>
                <a:schemeClr val="dk1"/>
              </a:solidFill>
              <a:latin typeface="Arial"/>
              <a:ea typeface="Arial"/>
              <a:cs typeface="Arial"/>
              <a:sym typeface="Arial"/>
            </a:endParaRPr>
          </a:p>
        </p:txBody>
      </p:sp>
      <p:sp>
        <p:nvSpPr>
          <p:cNvPr id="1322" name="Google Shape;1322;p23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3" name="Google Shape;1323;p238"/>
          <p:cNvPicPr preferRelativeResize="0"/>
          <p:nvPr/>
        </p:nvPicPr>
        <p:blipFill rotWithShape="1">
          <a:blip r:embed="rId3">
            <a:alphaModFix/>
          </a:blip>
          <a:srcRect b="0" l="0" r="0" t="0"/>
          <a:stretch/>
        </p:blipFill>
        <p:spPr>
          <a:xfrm>
            <a:off x="696960" y="2107080"/>
            <a:ext cx="6683400" cy="2549520"/>
          </a:xfrm>
          <a:prstGeom prst="rect">
            <a:avLst/>
          </a:prstGeom>
          <a:noFill/>
          <a:ln>
            <a:noFill/>
          </a:ln>
        </p:spPr>
      </p:pic>
      <p:sp>
        <p:nvSpPr>
          <p:cNvPr id="1324" name="Google Shape;1324;p238"/>
          <p:cNvSpPr/>
          <p:nvPr/>
        </p:nvSpPr>
        <p:spPr>
          <a:xfrm>
            <a:off x="736560" y="622440"/>
            <a:ext cx="3925440" cy="4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23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General machine learning</a:t>
            </a:r>
            <a:endParaRPr b="0" sz="2600" strike="noStrike">
              <a:solidFill>
                <a:schemeClr val="dk1"/>
              </a:solidFill>
              <a:latin typeface="Arial"/>
              <a:ea typeface="Arial"/>
              <a:cs typeface="Arial"/>
              <a:sym typeface="Arial"/>
            </a:endParaRPr>
          </a:p>
        </p:txBody>
      </p:sp>
      <p:sp>
        <p:nvSpPr>
          <p:cNvPr id="1330" name="Google Shape;1330;p239"/>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1" name="Google Shape;1331;p239"/>
          <p:cNvPicPr preferRelativeResize="0"/>
          <p:nvPr/>
        </p:nvPicPr>
        <p:blipFill rotWithShape="1">
          <a:blip r:embed="rId3">
            <a:alphaModFix/>
          </a:blip>
          <a:srcRect b="0" l="0" r="0" t="0"/>
          <a:stretch/>
        </p:blipFill>
        <p:spPr>
          <a:xfrm>
            <a:off x="712080" y="2088000"/>
            <a:ext cx="6578640" cy="2587680"/>
          </a:xfrm>
          <a:prstGeom prst="rect">
            <a:avLst/>
          </a:prstGeom>
          <a:noFill/>
          <a:ln>
            <a:noFill/>
          </a:ln>
        </p:spPr>
      </p:pic>
      <p:sp>
        <p:nvSpPr>
          <p:cNvPr id="1332" name="Google Shape;1332;p239"/>
          <p:cNvSpPr/>
          <p:nvPr/>
        </p:nvSpPr>
        <p:spPr>
          <a:xfrm>
            <a:off x="828000" y="548640"/>
            <a:ext cx="3925440" cy="4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Application areas</a:t>
            </a:r>
            <a:endParaRPr b="0" sz="2600" strike="noStrike">
              <a:solidFill>
                <a:schemeClr val="dk1"/>
              </a:solidFill>
              <a:latin typeface="Arial"/>
              <a:ea typeface="Arial"/>
              <a:cs typeface="Arial"/>
              <a:sym typeface="Arial"/>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6" name="Shape 1336"/>
        <p:cNvGrpSpPr/>
        <p:nvPr/>
      </p:nvGrpSpPr>
      <p:grpSpPr>
        <a:xfrm>
          <a:off x="0" y="0"/>
          <a:ext cx="0" cy="0"/>
          <a:chOff x="0" y="0"/>
          <a:chExt cx="0" cy="0"/>
        </a:xfrm>
      </p:grpSpPr>
      <p:sp>
        <p:nvSpPr>
          <p:cNvPr id="1337" name="Google Shape;1337;p240"/>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40"/>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40"/>
          <p:cNvSpPr/>
          <p:nvPr/>
        </p:nvSpPr>
        <p:spPr>
          <a:xfrm>
            <a:off x="776160" y="649440"/>
            <a:ext cx="6354720" cy="1241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Other AI Techniques </a:t>
            </a:r>
            <a:endParaRPr b="0" sz="2600" strike="noStrike">
              <a:solidFill>
                <a:schemeClr val="dk1"/>
              </a:solidFill>
              <a:latin typeface="Arial"/>
              <a:ea typeface="Arial"/>
              <a:cs typeface="Arial"/>
              <a:sym typeface="Arial"/>
            </a:endParaRPr>
          </a:p>
        </p:txBody>
      </p:sp>
      <p:sp>
        <p:nvSpPr>
          <p:cNvPr id="1340" name="Google Shape;1340;p240"/>
          <p:cNvSpPr/>
          <p:nvPr/>
        </p:nvSpPr>
        <p:spPr>
          <a:xfrm>
            <a:off x="541800" y="1371600"/>
            <a:ext cx="7404840" cy="3537360"/>
          </a:xfrm>
          <a:prstGeom prst="rect">
            <a:avLst/>
          </a:prstGeom>
          <a:blipFill rotWithShape="1">
            <a:blip r:embed="rId3">
              <a:alphaModFix/>
            </a:blip>
            <a:stretch>
              <a:fillRect b="-1137229" l="0" r="44195" t="2499218"/>
            </a:stretch>
          </a:blip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lang="en-US" sz="1800" strike="noStrike">
                <a:solidFill>
                  <a:srgbClr val="000000"/>
                </a:solidFill>
                <a:latin typeface="Arial"/>
                <a:ea typeface="Arial"/>
                <a:cs typeface="Arial"/>
                <a:sym typeface="Arial"/>
              </a:rPr>
              <a:t>									</a:t>
            </a:r>
            <a:endParaRPr b="0" sz="1800"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lang="en-US" sz="1800" strike="noStrike">
                <a:solidFill>
                  <a:srgbClr val="000000"/>
                </a:solidFill>
                <a:latin typeface="Arial"/>
                <a:ea typeface="Arial"/>
                <a:cs typeface="Arial"/>
                <a:sym typeface="Arial"/>
              </a:rPr>
              <a:t>                                        The value today of unsupervised </a:t>
            </a:r>
            <a:endParaRPr b="0" sz="1800"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lang="en-US" sz="1800" strike="noStrike">
                <a:solidFill>
                  <a:srgbClr val="000000"/>
                </a:solidFill>
                <a:latin typeface="Arial"/>
                <a:ea typeface="Arial"/>
                <a:cs typeface="Arial"/>
                <a:sym typeface="Arial"/>
              </a:rPr>
              <a:t>				                      learning is so a lot smaller than </a:t>
            </a:r>
            <a:endParaRPr b="0" sz="1800"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lang="en-US" sz="1800" strike="noStrike">
                <a:solidFill>
                  <a:srgbClr val="000000"/>
                </a:solidFill>
                <a:latin typeface="Arial"/>
                <a:ea typeface="Arial"/>
                <a:cs typeface="Arial"/>
                <a:sym typeface="Arial"/>
              </a:rPr>
              <a:t>                                   the value created through </a:t>
            </a:r>
            <a:endParaRPr b="0" sz="1800"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lang="en-US" sz="1800" strike="noStrike">
                <a:solidFill>
                  <a:srgbClr val="000000"/>
                </a:solidFill>
                <a:latin typeface="Arial"/>
                <a:ea typeface="Arial"/>
                <a:cs typeface="Arial"/>
                <a:sym typeface="Arial"/>
              </a:rPr>
              <a:t>                               supervised learning </a:t>
            </a:r>
            <a:endParaRPr b="0" sz="1800"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241"/>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41"/>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41"/>
          <p:cNvSpPr/>
          <p:nvPr/>
        </p:nvSpPr>
        <p:spPr>
          <a:xfrm>
            <a:off x="736560" y="622440"/>
            <a:ext cx="4565520" cy="8571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Other AI Techniques</a:t>
            </a:r>
            <a:endParaRPr b="0" sz="2600" strike="noStrike">
              <a:solidFill>
                <a:schemeClr val="dk1"/>
              </a:solidFill>
              <a:latin typeface="Arial"/>
              <a:ea typeface="Arial"/>
              <a:cs typeface="Arial"/>
              <a:sym typeface="Arial"/>
            </a:endParaRPr>
          </a:p>
        </p:txBody>
      </p:sp>
      <p:pic>
        <p:nvPicPr>
          <p:cNvPr id="1348" name="Google Shape;1348;p241"/>
          <p:cNvPicPr preferRelativeResize="0"/>
          <p:nvPr/>
        </p:nvPicPr>
        <p:blipFill rotWithShape="1">
          <a:blip r:embed="rId3">
            <a:alphaModFix/>
          </a:blip>
          <a:srcRect b="11889" l="0" r="3240" t="0"/>
          <a:stretch/>
        </p:blipFill>
        <p:spPr>
          <a:xfrm>
            <a:off x="580680" y="1317600"/>
            <a:ext cx="7098840" cy="3633480"/>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242"/>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42"/>
          <p:cNvSpPr/>
          <p:nvPr/>
        </p:nvSpPr>
        <p:spPr>
          <a:xfrm>
            <a:off x="6717960" y="2079000"/>
            <a:ext cx="22640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42"/>
          <p:cNvSpPr/>
          <p:nvPr/>
        </p:nvSpPr>
        <p:spPr>
          <a:xfrm>
            <a:off x="822960" y="622440"/>
            <a:ext cx="3926880" cy="4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Other AI Techniques</a:t>
            </a:r>
            <a:endParaRPr b="0" sz="2600" strike="noStrike">
              <a:solidFill>
                <a:schemeClr val="dk1"/>
              </a:solidFill>
              <a:latin typeface="Arial"/>
              <a:ea typeface="Arial"/>
              <a:cs typeface="Arial"/>
              <a:sym typeface="Arial"/>
            </a:endParaRPr>
          </a:p>
        </p:txBody>
      </p:sp>
      <p:pic>
        <p:nvPicPr>
          <p:cNvPr id="1356" name="Google Shape;1356;p242"/>
          <p:cNvPicPr preferRelativeResize="0"/>
          <p:nvPr/>
        </p:nvPicPr>
        <p:blipFill rotWithShape="1">
          <a:blip r:embed="rId3">
            <a:alphaModFix/>
          </a:blip>
          <a:srcRect b="11298" l="0" r="1591" t="0"/>
          <a:stretch/>
        </p:blipFill>
        <p:spPr>
          <a:xfrm>
            <a:off x="183240" y="1424880"/>
            <a:ext cx="5667480" cy="2871000"/>
          </a:xfrm>
          <a:prstGeom prst="rect">
            <a:avLst/>
          </a:prstGeom>
          <a:noFill/>
          <a:ln>
            <a:noFill/>
          </a:ln>
        </p:spPr>
      </p:pic>
      <p:sp>
        <p:nvSpPr>
          <p:cNvPr id="1357" name="Google Shape;1357;p242"/>
          <p:cNvSpPr/>
          <p:nvPr/>
        </p:nvSpPr>
        <p:spPr>
          <a:xfrm>
            <a:off x="5851440" y="1280160"/>
            <a:ext cx="3016800" cy="26708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300" strike="noStrike">
                <a:solidFill>
                  <a:srgbClr val="000000"/>
                </a:solidFill>
                <a:latin typeface="Arial"/>
                <a:ea typeface="Arial"/>
                <a:cs typeface="Arial"/>
                <a:sym typeface="Arial"/>
              </a:rPr>
              <a:t>Despite the huge amount of media attention on reinforcement learning, at least today it is creating significantly less economic value than supervised learning. </a:t>
            </a:r>
            <a:endParaRPr b="0" sz="13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300" strike="noStrike">
                <a:solidFill>
                  <a:srgbClr val="000000"/>
                </a:solidFill>
                <a:latin typeface="Arial"/>
                <a:ea typeface="Arial"/>
                <a:cs typeface="Arial"/>
                <a:sym typeface="Arial"/>
              </a:rPr>
              <a:t>But there may be breakthroughs in the future that could change that. </a:t>
            </a:r>
            <a:endParaRPr b="0" sz="13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300" strike="noStrike">
                <a:solidFill>
                  <a:srgbClr val="000000"/>
                </a:solidFill>
                <a:latin typeface="Arial"/>
                <a:ea typeface="Arial"/>
                <a:cs typeface="Arial"/>
                <a:sym typeface="Arial"/>
              </a:rPr>
              <a:t>And AI is advancing so rapidly that all of us certainly hope that there will be breakthroughs in all of these areas that we're talking about.</a:t>
            </a:r>
            <a:endParaRPr b="0" sz="1300" strike="noStrike">
              <a:solidFill>
                <a:schemeClr val="dk1"/>
              </a:solidFill>
              <a:latin typeface="Arial"/>
              <a:ea typeface="Arial"/>
              <a:cs typeface="Arial"/>
              <a:sym typeface="Arial"/>
            </a:endParaRPr>
          </a:p>
        </p:txBody>
      </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24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Generative Adversarial Network (GAN)</a:t>
            </a:r>
            <a:endParaRPr b="0" sz="2600" strike="noStrike">
              <a:solidFill>
                <a:schemeClr val="dk1"/>
              </a:solidFill>
              <a:latin typeface="Arial"/>
              <a:ea typeface="Arial"/>
              <a:cs typeface="Arial"/>
              <a:sym typeface="Arial"/>
            </a:endParaRPr>
          </a:p>
        </p:txBody>
      </p:sp>
      <p:sp>
        <p:nvSpPr>
          <p:cNvPr id="1363" name="Google Shape;1363;p243"/>
          <p:cNvSpPr/>
          <p:nvPr/>
        </p:nvSpPr>
        <p:spPr>
          <a:xfrm>
            <a:off x="4112640" y="1987560"/>
            <a:ext cx="5030280" cy="84600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200"/>
              <a:buFont typeface="Lato"/>
              <a:buChar char="●"/>
            </a:pPr>
            <a:r>
              <a:rPr b="0" lang="en-US" sz="1200" strike="noStrike">
                <a:solidFill>
                  <a:srgbClr val="595959"/>
                </a:solidFill>
                <a:latin typeface="Lato"/>
                <a:ea typeface="Lato"/>
                <a:cs typeface="Lato"/>
                <a:sym typeface="Lato"/>
              </a:rPr>
              <a:t>                          Synthesize new images from scratch.</a:t>
            </a:r>
            <a:endParaRPr b="0" sz="12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rPr b="0" lang="en-US" sz="1200" strike="noStrike">
                <a:solidFill>
                  <a:srgbClr val="595959"/>
                </a:solidFill>
                <a:latin typeface="Lato"/>
                <a:ea typeface="Lato"/>
                <a:cs typeface="Lato"/>
                <a:sym typeface="Lato"/>
              </a:rPr>
              <a:t>                                   Entertainment industry, film, animation</a:t>
            </a:r>
            <a:endParaRPr b="0" sz="1200" strike="noStrike">
              <a:solidFill>
                <a:schemeClr val="dk1"/>
              </a:solidFill>
              <a:latin typeface="Arial"/>
              <a:ea typeface="Arial"/>
              <a:cs typeface="Arial"/>
              <a:sym typeface="Arial"/>
            </a:endParaRPr>
          </a:p>
        </p:txBody>
      </p:sp>
      <p:sp>
        <p:nvSpPr>
          <p:cNvPr id="1364" name="Google Shape;1364;p243"/>
          <p:cNvSpPr/>
          <p:nvPr/>
        </p:nvSpPr>
        <p:spPr>
          <a:xfrm>
            <a:off x="735120" y="622440"/>
            <a:ext cx="3926880" cy="4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Other AI Techniques</a:t>
            </a:r>
            <a:endParaRPr b="0" sz="2600" strike="noStrike">
              <a:solidFill>
                <a:schemeClr val="dk1"/>
              </a:solidFill>
              <a:latin typeface="Arial"/>
              <a:ea typeface="Arial"/>
              <a:cs typeface="Arial"/>
              <a:sym typeface="Arial"/>
            </a:endParaRPr>
          </a:p>
        </p:txBody>
      </p:sp>
      <p:pic>
        <p:nvPicPr>
          <p:cNvPr id="1365" name="Google Shape;1365;p243"/>
          <p:cNvPicPr preferRelativeResize="0"/>
          <p:nvPr/>
        </p:nvPicPr>
        <p:blipFill rotWithShape="1">
          <a:blip r:embed="rId3">
            <a:alphaModFix/>
          </a:blip>
          <a:srcRect b="9369" l="0" r="0" t="0"/>
          <a:stretch/>
        </p:blipFill>
        <p:spPr>
          <a:xfrm>
            <a:off x="729360" y="1873800"/>
            <a:ext cx="5115600" cy="2605680"/>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pic>
        <p:nvPicPr>
          <p:cNvPr id="1370" name="Google Shape;1370;p244"/>
          <p:cNvPicPr preferRelativeResize="0"/>
          <p:nvPr/>
        </p:nvPicPr>
        <p:blipFill rotWithShape="1">
          <a:blip r:embed="rId3">
            <a:alphaModFix/>
          </a:blip>
          <a:srcRect b="35827" l="29951" r="1169" t="0"/>
          <a:stretch/>
        </p:blipFill>
        <p:spPr>
          <a:xfrm>
            <a:off x="1463400" y="1563840"/>
            <a:ext cx="5393520" cy="2824200"/>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245"/>
          <p:cNvSpPr/>
          <p:nvPr/>
        </p:nvSpPr>
        <p:spPr>
          <a:xfrm>
            <a:off x="817560" y="54864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br>
              <a:rPr lang="en-US" sz="1800">
                <a:solidFill>
                  <a:schemeClr val="dk1"/>
                </a:solidFill>
                <a:latin typeface="Arial"/>
                <a:ea typeface="Arial"/>
                <a:cs typeface="Arial"/>
                <a:sym typeface="Arial"/>
              </a:rPr>
            </a:br>
            <a:endParaRPr b="0" sz="2600" strike="noStrike">
              <a:solidFill>
                <a:schemeClr val="dk1"/>
              </a:solidFill>
              <a:latin typeface="Arial"/>
              <a:ea typeface="Arial"/>
              <a:cs typeface="Arial"/>
              <a:sym typeface="Arial"/>
            </a:endParaRPr>
          </a:p>
        </p:txBody>
      </p:sp>
      <p:sp>
        <p:nvSpPr>
          <p:cNvPr id="1376" name="Google Shape;1376;p245"/>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45"/>
          <p:cNvSpPr/>
          <p:nvPr/>
        </p:nvSpPr>
        <p:spPr>
          <a:xfrm>
            <a:off x="3006000" y="1608480"/>
            <a:ext cx="2388240" cy="3110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1A1A1A"/>
                </a:solidFill>
                <a:latin typeface="Raleway"/>
                <a:ea typeface="Raleway"/>
                <a:cs typeface="Raleway"/>
                <a:sym typeface="Raleway"/>
              </a:rPr>
              <a:t>A realistic view of AI</a:t>
            </a:r>
            <a:endParaRPr b="0" sz="1500" strike="noStrike">
              <a:solidFill>
                <a:schemeClr val="dk1"/>
              </a:solidFill>
              <a:latin typeface="Arial"/>
              <a:ea typeface="Arial"/>
              <a:cs typeface="Arial"/>
              <a:sym typeface="Arial"/>
            </a:endParaRPr>
          </a:p>
        </p:txBody>
      </p:sp>
      <p:pic>
        <p:nvPicPr>
          <p:cNvPr id="1378" name="Google Shape;1378;p245"/>
          <p:cNvPicPr preferRelativeResize="0"/>
          <p:nvPr/>
        </p:nvPicPr>
        <p:blipFill rotWithShape="1">
          <a:blip r:embed="rId3">
            <a:alphaModFix/>
          </a:blip>
          <a:srcRect b="18124" l="1956" r="9038" t="5384"/>
          <a:stretch/>
        </p:blipFill>
        <p:spPr>
          <a:xfrm>
            <a:off x="731520" y="1394640"/>
            <a:ext cx="6765840" cy="3268080"/>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246"/>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46"/>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46"/>
          <p:cNvSpPr/>
          <p:nvPr/>
        </p:nvSpPr>
        <p:spPr>
          <a:xfrm>
            <a:off x="759600" y="640080"/>
            <a:ext cx="2440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endParaRPr b="0" sz="2600" strike="noStrike">
              <a:solidFill>
                <a:schemeClr val="dk1"/>
              </a:solidFill>
              <a:latin typeface="Arial"/>
              <a:ea typeface="Arial"/>
              <a:cs typeface="Arial"/>
              <a:sym typeface="Arial"/>
            </a:endParaRPr>
          </a:p>
        </p:txBody>
      </p:sp>
      <p:pic>
        <p:nvPicPr>
          <p:cNvPr id="1386" name="Google Shape;1386;p246"/>
          <p:cNvPicPr preferRelativeResize="0"/>
          <p:nvPr/>
        </p:nvPicPr>
        <p:blipFill rotWithShape="1">
          <a:blip r:embed="rId3">
            <a:alphaModFix/>
          </a:blip>
          <a:srcRect b="18952" l="0" r="8521" t="0"/>
          <a:stretch/>
        </p:blipFill>
        <p:spPr>
          <a:xfrm>
            <a:off x="617760" y="1291320"/>
            <a:ext cx="5668560" cy="2822760"/>
          </a:xfrm>
          <a:prstGeom prst="rect">
            <a:avLst/>
          </a:prstGeom>
          <a:noFill/>
          <a:ln>
            <a:noFill/>
          </a:ln>
        </p:spPr>
      </p:pic>
      <p:sp>
        <p:nvSpPr>
          <p:cNvPr id="1387" name="Google Shape;1387;p246"/>
          <p:cNvSpPr/>
          <p:nvPr/>
        </p:nvSpPr>
        <p:spPr>
          <a:xfrm>
            <a:off x="509760" y="4023360"/>
            <a:ext cx="3330000" cy="620640"/>
          </a:xfrm>
          <a:prstGeom prst="rect">
            <a:avLst/>
          </a:prstGeom>
          <a:noFill/>
          <a:ln>
            <a:noFill/>
          </a:ln>
        </p:spPr>
        <p:txBody>
          <a:bodyPr anchorCtr="0" anchor="t" bIns="45000" lIns="90000" spcFirstLastPara="1" rIns="90000" wrap="square" tIns="45000">
            <a:noAutofit/>
          </a:bodyPr>
          <a:lstStyle/>
          <a:p>
            <a:pPr indent="-215279" lvl="0" marL="216000" marR="0" rtl="0" algn="l">
              <a:lnSpc>
                <a:spcPct val="100000"/>
              </a:lnSpc>
              <a:spcBef>
                <a:spcPts val="0"/>
              </a:spcBef>
              <a:spcAft>
                <a:spcPts val="0"/>
              </a:spcAft>
              <a:buClr>
                <a:srgbClr val="000000"/>
              </a:buClr>
              <a:buSzPts val="810"/>
              <a:buFont typeface="Noto Sans Symbols"/>
              <a:buChar char="●"/>
            </a:pPr>
            <a:r>
              <a:rPr b="0" lang="en-US" sz="1800" strike="noStrike">
                <a:solidFill>
                  <a:srgbClr val="595959"/>
                </a:solidFill>
                <a:latin typeface="Arial"/>
                <a:ea typeface="Arial"/>
                <a:cs typeface="Arial"/>
                <a:sym typeface="Arial"/>
              </a:rPr>
              <a:t>Biased through biased data</a:t>
            </a:r>
            <a:endParaRPr b="0" sz="1800" strike="noStrike">
              <a:solidFill>
                <a:schemeClr val="dk1"/>
              </a:solidFill>
              <a:latin typeface="Arial"/>
              <a:ea typeface="Arial"/>
              <a:cs typeface="Arial"/>
              <a:sym typeface="Arial"/>
            </a:endParaRPr>
          </a:p>
          <a:p>
            <a:pPr indent="-215279" lvl="0" marL="216000" marR="0" rtl="0" algn="l">
              <a:lnSpc>
                <a:spcPct val="100000"/>
              </a:lnSpc>
              <a:spcBef>
                <a:spcPts val="0"/>
              </a:spcBef>
              <a:spcAft>
                <a:spcPts val="0"/>
              </a:spcAft>
              <a:buClr>
                <a:srgbClr val="000000"/>
              </a:buClr>
              <a:buSzPts val="810"/>
              <a:buFont typeface="Noto Sans Symbols"/>
              <a:buChar char="●"/>
            </a:pPr>
            <a:r>
              <a:rPr b="0" lang="en-US" sz="1800" strike="noStrike">
                <a:solidFill>
                  <a:srgbClr val="595959"/>
                </a:solidFill>
                <a:latin typeface="Arial"/>
                <a:ea typeface="Arial"/>
                <a:cs typeface="Arial"/>
                <a:sym typeface="Arial"/>
              </a:rPr>
              <a:t>Adversarial attacks</a:t>
            </a:r>
            <a:endParaRPr b="0" sz="1800" strike="noStrike">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13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endParaRPr b="0" i="0" sz="2600" u="none" cap="none" strike="noStrike">
              <a:solidFill>
                <a:schemeClr val="dk1"/>
              </a:solidFill>
              <a:latin typeface="Arial"/>
              <a:ea typeface="Arial"/>
              <a:cs typeface="Arial"/>
              <a:sym typeface="Arial"/>
            </a:endParaRPr>
          </a:p>
        </p:txBody>
      </p:sp>
      <p:sp>
        <p:nvSpPr>
          <p:cNvPr id="587" name="Google Shape;587;p130"/>
          <p:cNvSpPr/>
          <p:nvPr/>
        </p:nvSpPr>
        <p:spPr>
          <a:xfrm>
            <a:off x="1816560" y="4366800"/>
            <a:ext cx="113040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Input (A)</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English</a:t>
            </a:r>
            <a:endParaRPr b="0" i="0" sz="1400" u="none" cap="none" strike="noStrike">
              <a:solidFill>
                <a:schemeClr val="dk1"/>
              </a:solidFill>
              <a:latin typeface="Arial"/>
              <a:ea typeface="Arial"/>
              <a:cs typeface="Arial"/>
              <a:sym typeface="Arial"/>
            </a:endParaRPr>
          </a:p>
        </p:txBody>
      </p:sp>
      <p:sp>
        <p:nvSpPr>
          <p:cNvPr id="588" name="Google Shape;588;p130"/>
          <p:cNvSpPr/>
          <p:nvPr/>
        </p:nvSpPr>
        <p:spPr>
          <a:xfrm>
            <a:off x="4041720" y="4366800"/>
            <a:ext cx="113040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Output (B)</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Chinese</a:t>
            </a:r>
            <a:endParaRPr b="0" i="0" sz="1400" u="none" cap="none" strike="noStrike">
              <a:solidFill>
                <a:schemeClr val="dk1"/>
              </a:solidFill>
              <a:latin typeface="Arial"/>
              <a:ea typeface="Arial"/>
              <a:cs typeface="Arial"/>
              <a:sym typeface="Arial"/>
            </a:endParaRPr>
          </a:p>
        </p:txBody>
      </p:sp>
      <p:sp>
        <p:nvSpPr>
          <p:cNvPr id="589" name="Google Shape;589;p130"/>
          <p:cNvSpPr/>
          <p:nvPr/>
        </p:nvSpPr>
        <p:spPr>
          <a:xfrm>
            <a:off x="729360" y="2079000"/>
            <a:ext cx="7685640" cy="77976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If you want to input English and have it output a different language, Chinese, Spanish, something else, then this is machine translation.</a:t>
            </a:r>
            <a:endParaRPr b="0" i="0" sz="1700" u="none" cap="none" strike="noStrike">
              <a:solidFill>
                <a:schemeClr val="dk1"/>
              </a:solidFill>
              <a:latin typeface="Arial"/>
              <a:ea typeface="Arial"/>
              <a:cs typeface="Arial"/>
              <a:sym typeface="Arial"/>
            </a:endParaRPr>
          </a:p>
        </p:txBody>
      </p:sp>
      <p:sp>
        <p:nvSpPr>
          <p:cNvPr id="590" name="Google Shape;590;p130"/>
          <p:cNvSpPr/>
          <p:nvPr/>
        </p:nvSpPr>
        <p:spPr>
          <a:xfrm>
            <a:off x="5927760" y="4366800"/>
            <a:ext cx="191268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Application</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Machine Translation</a:t>
            </a:r>
            <a:endParaRPr b="0" i="0" sz="1400" u="none" cap="none" strike="noStrike">
              <a:solidFill>
                <a:schemeClr val="dk1"/>
              </a:solidFill>
              <a:latin typeface="Arial"/>
              <a:ea typeface="Arial"/>
              <a:cs typeface="Arial"/>
              <a:sym typeface="Arial"/>
            </a:endParaRPr>
          </a:p>
        </p:txBody>
      </p:sp>
      <p:pic>
        <p:nvPicPr>
          <p:cNvPr id="591" name="Google Shape;591;p130"/>
          <p:cNvPicPr preferRelativeResize="0"/>
          <p:nvPr/>
        </p:nvPicPr>
        <p:blipFill rotWithShape="1">
          <a:blip r:embed="rId3">
            <a:alphaModFix/>
          </a:blip>
          <a:srcRect b="0" l="0" r="0" t="0"/>
          <a:stretch/>
        </p:blipFill>
        <p:spPr>
          <a:xfrm>
            <a:off x="1788840" y="3302640"/>
            <a:ext cx="1186200" cy="1060920"/>
          </a:xfrm>
          <a:prstGeom prst="rect">
            <a:avLst/>
          </a:prstGeom>
          <a:noFill/>
          <a:ln>
            <a:noFill/>
          </a:ln>
        </p:spPr>
      </p:pic>
      <p:pic>
        <p:nvPicPr>
          <p:cNvPr id="592" name="Google Shape;592;p130"/>
          <p:cNvPicPr preferRelativeResize="0"/>
          <p:nvPr/>
        </p:nvPicPr>
        <p:blipFill rotWithShape="1">
          <a:blip r:embed="rId4">
            <a:alphaModFix/>
          </a:blip>
          <a:srcRect b="0" l="0" r="0" t="0"/>
          <a:stretch/>
        </p:blipFill>
        <p:spPr>
          <a:xfrm>
            <a:off x="4041720" y="3262680"/>
            <a:ext cx="1130400" cy="1140480"/>
          </a:xfrm>
          <a:prstGeom prst="rect">
            <a:avLst/>
          </a:prstGeom>
          <a:noFill/>
          <a:ln>
            <a:noFill/>
          </a:ln>
        </p:spPr>
      </p:pic>
      <p:pic>
        <p:nvPicPr>
          <p:cNvPr id="593" name="Google Shape;593;p130"/>
          <p:cNvPicPr preferRelativeResize="0"/>
          <p:nvPr/>
        </p:nvPicPr>
        <p:blipFill rotWithShape="1">
          <a:blip r:embed="rId5">
            <a:alphaModFix/>
          </a:blip>
          <a:srcRect b="0" l="0" r="0" t="0"/>
          <a:stretch/>
        </p:blipFill>
        <p:spPr>
          <a:xfrm>
            <a:off x="6291000" y="3240000"/>
            <a:ext cx="1186200" cy="1186200"/>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247"/>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47"/>
          <p:cNvSpPr/>
          <p:nvPr/>
        </p:nvSpPr>
        <p:spPr>
          <a:xfrm>
            <a:off x="815040" y="622440"/>
            <a:ext cx="2440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endParaRPr b="0" sz="2600" strike="noStrike">
              <a:solidFill>
                <a:schemeClr val="dk1"/>
              </a:solidFill>
              <a:latin typeface="Arial"/>
              <a:ea typeface="Arial"/>
              <a:cs typeface="Arial"/>
              <a:sym typeface="Arial"/>
            </a:endParaRPr>
          </a:p>
        </p:txBody>
      </p:sp>
      <p:pic>
        <p:nvPicPr>
          <p:cNvPr id="1394" name="Google Shape;1394;p247"/>
          <p:cNvPicPr preferRelativeResize="0"/>
          <p:nvPr/>
        </p:nvPicPr>
        <p:blipFill rotWithShape="1">
          <a:blip r:embed="rId3">
            <a:alphaModFix/>
          </a:blip>
          <a:srcRect b="38848" l="0" r="3449" t="0"/>
          <a:stretch/>
        </p:blipFill>
        <p:spPr>
          <a:xfrm>
            <a:off x="729360" y="1380240"/>
            <a:ext cx="7679880" cy="2733840"/>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pic>
        <p:nvPicPr>
          <p:cNvPr id="1399" name="Google Shape;1399;p248"/>
          <p:cNvPicPr preferRelativeResize="0"/>
          <p:nvPr/>
        </p:nvPicPr>
        <p:blipFill rotWithShape="1">
          <a:blip r:embed="rId3">
            <a:alphaModFix/>
          </a:blip>
          <a:srcRect b="18877" l="0" r="16504" t="0"/>
          <a:stretch/>
        </p:blipFill>
        <p:spPr>
          <a:xfrm>
            <a:off x="549000" y="1463040"/>
            <a:ext cx="6308280" cy="3445200"/>
          </a:xfrm>
          <a:prstGeom prst="rect">
            <a:avLst/>
          </a:prstGeom>
          <a:noFill/>
          <a:ln>
            <a:noFill/>
          </a:ln>
        </p:spPr>
      </p:pic>
      <p:sp>
        <p:nvSpPr>
          <p:cNvPr id="1400" name="Google Shape;1400;p248"/>
          <p:cNvSpPr/>
          <p:nvPr/>
        </p:nvSpPr>
        <p:spPr>
          <a:xfrm>
            <a:off x="759600" y="622440"/>
            <a:ext cx="2440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endParaRPr b="0" sz="2600" strike="noStrike">
              <a:solidFill>
                <a:schemeClr val="dk1"/>
              </a:solidFill>
              <a:latin typeface="Arial"/>
              <a:ea typeface="Arial"/>
              <a:cs typeface="Arial"/>
              <a:sym typeface="Arial"/>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4" name="Shape 1404"/>
        <p:cNvGrpSpPr/>
        <p:nvPr/>
      </p:nvGrpSpPr>
      <p:grpSpPr>
        <a:xfrm>
          <a:off x="0" y="0"/>
          <a:ext cx="0" cy="0"/>
          <a:chOff x="0" y="0"/>
          <a:chExt cx="0" cy="0"/>
        </a:xfrm>
      </p:grpSpPr>
      <p:sp>
        <p:nvSpPr>
          <p:cNvPr id="1405" name="Google Shape;1405;p249"/>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49"/>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rPr b="0" lang="en-US" sz="1800" strike="noStrike">
                <a:solidFill>
                  <a:srgbClr val="000000"/>
                </a:solidFill>
                <a:latin typeface="Arial"/>
                <a:ea typeface="Arial"/>
                <a:cs typeface="Arial"/>
                <a:sym typeface="Arial"/>
              </a:rPr>
              <a:t>There is a minor change in pixel values of the picture</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rPr b="0" lang="en-US" sz="1800" strike="noStrike">
                <a:solidFill>
                  <a:srgbClr val="000000"/>
                </a:solidFill>
                <a:latin typeface="Arial"/>
                <a:ea typeface="Arial"/>
                <a:cs typeface="Arial"/>
                <a:sym typeface="Arial"/>
              </a:rPr>
              <a:t>This change is almost imperceptible change to us humans</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rPr b="0" lang="en-US" sz="1800" strike="noStrike">
                <a:solidFill>
                  <a:srgbClr val="000000"/>
                </a:solidFill>
                <a:latin typeface="Arial"/>
                <a:ea typeface="Arial"/>
                <a:cs typeface="Arial"/>
                <a:sym typeface="Arial"/>
              </a:rPr>
              <a:t>AI system sees the world very differently.</a:t>
            </a:r>
            <a:endParaRPr b="0" sz="1800" strike="noStrike">
              <a:solidFill>
                <a:schemeClr val="dk1"/>
              </a:solidFill>
              <a:latin typeface="Arial"/>
              <a:ea typeface="Arial"/>
              <a:cs typeface="Arial"/>
              <a:sym typeface="Arial"/>
            </a:endParaRPr>
          </a:p>
        </p:txBody>
      </p:sp>
      <p:sp>
        <p:nvSpPr>
          <p:cNvPr id="1407" name="Google Shape;1407;p249"/>
          <p:cNvSpPr/>
          <p:nvPr/>
        </p:nvSpPr>
        <p:spPr>
          <a:xfrm>
            <a:off x="759600" y="622440"/>
            <a:ext cx="2440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endParaRPr b="0" sz="2600" strike="noStrike">
              <a:solidFill>
                <a:schemeClr val="dk1"/>
              </a:solidFill>
              <a:latin typeface="Arial"/>
              <a:ea typeface="Arial"/>
              <a:cs typeface="Arial"/>
              <a:sym typeface="Arial"/>
            </a:endParaRPr>
          </a:p>
        </p:txBody>
      </p:sp>
      <p:pic>
        <p:nvPicPr>
          <p:cNvPr id="1408" name="Google Shape;1408;p249"/>
          <p:cNvPicPr preferRelativeResize="0"/>
          <p:nvPr/>
        </p:nvPicPr>
        <p:blipFill rotWithShape="1">
          <a:blip r:embed="rId3">
            <a:alphaModFix/>
          </a:blip>
          <a:srcRect b="45837" l="3353" r="15641" t="6132"/>
          <a:stretch/>
        </p:blipFill>
        <p:spPr>
          <a:xfrm>
            <a:off x="822960" y="1463040"/>
            <a:ext cx="6310800" cy="2102760"/>
          </a:xfrm>
          <a:prstGeom prst="rect">
            <a:avLst/>
          </a:prstGeom>
          <a:noFill/>
          <a:ln>
            <a:noFill/>
          </a:ln>
        </p:spPr>
      </p:pic>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250"/>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50"/>
          <p:cNvSpPr/>
          <p:nvPr/>
        </p:nvSpPr>
        <p:spPr>
          <a:xfrm>
            <a:off x="759600" y="728640"/>
            <a:ext cx="2440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Society</a:t>
            </a:r>
            <a:endParaRPr b="0" sz="2600" strike="noStrike">
              <a:solidFill>
                <a:schemeClr val="dk1"/>
              </a:solidFill>
              <a:latin typeface="Arial"/>
              <a:ea typeface="Arial"/>
              <a:cs typeface="Arial"/>
              <a:sym typeface="Arial"/>
            </a:endParaRPr>
          </a:p>
        </p:txBody>
      </p:sp>
      <p:pic>
        <p:nvPicPr>
          <p:cNvPr id="1415" name="Google Shape;1415;p250"/>
          <p:cNvPicPr preferRelativeResize="0"/>
          <p:nvPr/>
        </p:nvPicPr>
        <p:blipFill rotWithShape="1">
          <a:blip r:embed="rId3">
            <a:alphaModFix/>
          </a:blip>
          <a:srcRect b="23012" l="1732" r="35266" t="4050"/>
          <a:stretch/>
        </p:blipFill>
        <p:spPr>
          <a:xfrm>
            <a:off x="548640" y="1371600"/>
            <a:ext cx="4205520" cy="2262240"/>
          </a:xfrm>
          <a:prstGeom prst="rect">
            <a:avLst/>
          </a:prstGeom>
          <a:noFill/>
          <a:ln>
            <a:noFill/>
          </a:ln>
        </p:spPr>
      </p:pic>
      <p:cxnSp>
        <p:nvCxnSpPr>
          <p:cNvPr id="1416" name="Google Shape;1416;p250"/>
          <p:cNvCxnSpPr/>
          <p:nvPr/>
        </p:nvCxnSpPr>
        <p:spPr>
          <a:xfrm>
            <a:off x="5303520" y="640080"/>
            <a:ext cx="360" cy="4297680"/>
          </a:xfrm>
          <a:prstGeom prst="straightConnector1">
            <a:avLst/>
          </a:prstGeom>
          <a:noFill/>
          <a:ln cap="flat" cmpd="sng" w="9525">
            <a:solidFill>
              <a:srgbClr val="000000"/>
            </a:solidFill>
            <a:prstDash val="solid"/>
            <a:round/>
            <a:headEnd len="sm" w="sm" type="none"/>
            <a:tailEnd len="sm" w="sm" type="none"/>
          </a:ln>
        </p:spPr>
      </p:cxnSp>
      <p:sp>
        <p:nvSpPr>
          <p:cNvPr id="1417" name="Google Shape;1417;p250"/>
          <p:cNvSpPr/>
          <p:nvPr/>
        </p:nvSpPr>
        <p:spPr>
          <a:xfrm>
            <a:off x="5394960" y="731520"/>
            <a:ext cx="3016800" cy="1435320"/>
          </a:xfrm>
          <a:prstGeom prst="rect">
            <a:avLst/>
          </a:prstGeom>
          <a:noFill/>
          <a:ln>
            <a:noFill/>
          </a:ln>
        </p:spPr>
        <p:txBody>
          <a:bodyPr anchorCtr="0" anchor="t" bIns="45000" lIns="90000" spcFirstLastPara="1" rIns="90000" wrap="square" tIns="45000">
            <a:noAutofit/>
          </a:bodyPr>
          <a:lstStyle/>
          <a:p>
            <a:pPr indent="0" lvl="0" marL="0" marR="0" rtl="0" algn="l">
              <a:lnSpc>
                <a:spcPct val="115000"/>
              </a:lnSpc>
              <a:spcBef>
                <a:spcPts val="0"/>
              </a:spcBef>
              <a:spcAft>
                <a:spcPts val="0"/>
              </a:spcAft>
              <a:buNone/>
            </a:pPr>
            <a:r>
              <a:rPr b="0" lang="en-US" sz="1400" strike="noStrike">
                <a:solidFill>
                  <a:srgbClr val="000000"/>
                </a:solidFill>
                <a:latin typeface="Times New Roman"/>
                <a:ea typeface="Times New Roman"/>
                <a:cs typeface="Times New Roman"/>
                <a:sym typeface="Times New Roman"/>
              </a:rPr>
              <a:t>A group at Carnegie Mellon University was able to design a funky pair of glasses like this. So, that when does man wears this pair of glasses, he can fool an AI system into thinking that he is actress Milla Jovovich. </a:t>
            </a:r>
            <a:endParaRPr b="0" sz="1400" strike="noStrike">
              <a:solidFill>
                <a:schemeClr val="dk1"/>
              </a:solidFill>
              <a:latin typeface="Arial"/>
              <a:ea typeface="Arial"/>
              <a:cs typeface="Arial"/>
              <a:sym typeface="Arial"/>
            </a:endParaRPr>
          </a:p>
        </p:txBody>
      </p:sp>
      <p:sp>
        <p:nvSpPr>
          <p:cNvPr id="1418" name="Google Shape;1418;p250"/>
          <p:cNvSpPr/>
          <p:nvPr/>
        </p:nvSpPr>
        <p:spPr>
          <a:xfrm>
            <a:off x="5394960" y="2560320"/>
            <a:ext cx="3382560" cy="34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50"/>
          <p:cNvSpPr/>
          <p:nvPr/>
        </p:nvSpPr>
        <p:spPr>
          <a:xfrm>
            <a:off x="5394960" y="2286000"/>
            <a:ext cx="3382560" cy="2571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200" strike="noStrike">
                <a:solidFill>
                  <a:srgbClr val="000000"/>
                </a:solidFill>
                <a:latin typeface="Times New Roman"/>
                <a:ea typeface="Times New Roman"/>
                <a:cs typeface="Times New Roman"/>
                <a:sym typeface="Times New Roman"/>
              </a:rPr>
              <a:t>Researchers from University of Michigan showed that if you affects stickers like these onto a stop sign, you can fool an AI system into not seeing the stop sign at all. It thinks there's something else there other than a stop sign. One interesting thing about this example is that most humans will still see this as a stop sign quite easily. But if you have a</a:t>
            </a:r>
            <a:r>
              <a:rPr b="0" lang="en-US" sz="2000" strike="noStrike">
                <a:solidFill>
                  <a:srgbClr val="000000"/>
                </a:solidFill>
                <a:latin typeface="Times New Roman"/>
                <a:ea typeface="Times New Roman"/>
                <a:cs typeface="Times New Roman"/>
                <a:sym typeface="Times New Roman"/>
              </a:rPr>
              <a:t> </a:t>
            </a:r>
            <a:r>
              <a:rPr b="0" lang="en-US" sz="1200" strike="noStrike">
                <a:solidFill>
                  <a:srgbClr val="000000"/>
                </a:solidFill>
                <a:latin typeface="Times New Roman"/>
                <a:ea typeface="Times New Roman"/>
                <a:cs typeface="Times New Roman"/>
                <a:sym typeface="Times New Roman"/>
              </a:rPr>
              <a:t>computer vision system built into a self-driving car for example, it would be really unfortunate if the car doesn't see the stop sign anymore, because of these stickers applied on top of it. </a:t>
            </a:r>
            <a:endParaRPr b="0" sz="1200" strike="noStrike">
              <a:solidFill>
                <a:schemeClr val="dk1"/>
              </a:solidFill>
              <a:latin typeface="Arial"/>
              <a:ea typeface="Arial"/>
              <a:cs typeface="Arial"/>
              <a:sym typeface="Arial"/>
            </a:endParaRPr>
          </a:p>
        </p:txBody>
      </p:sp>
      <p:cxnSp>
        <p:nvCxnSpPr>
          <p:cNvPr id="1420" name="Google Shape;1420;p250"/>
          <p:cNvCxnSpPr/>
          <p:nvPr/>
        </p:nvCxnSpPr>
        <p:spPr>
          <a:xfrm>
            <a:off x="5303520" y="2468880"/>
            <a:ext cx="3840480" cy="36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251"/>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51"/>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7" name="Google Shape;1427;p251"/>
          <p:cNvPicPr preferRelativeResize="0"/>
          <p:nvPr/>
        </p:nvPicPr>
        <p:blipFill rotWithShape="1">
          <a:blip r:embed="rId3">
            <a:alphaModFix/>
          </a:blip>
          <a:srcRect b="28981" l="49206" r="3790" t="33656"/>
          <a:stretch/>
        </p:blipFill>
        <p:spPr>
          <a:xfrm>
            <a:off x="2011680" y="754200"/>
            <a:ext cx="3656880" cy="1096560"/>
          </a:xfrm>
          <a:prstGeom prst="rect">
            <a:avLst/>
          </a:prstGeom>
          <a:noFill/>
          <a:ln>
            <a:noFill/>
          </a:ln>
        </p:spPr>
      </p:pic>
      <p:pic>
        <p:nvPicPr>
          <p:cNvPr id="1428" name="Google Shape;1428;p251"/>
          <p:cNvPicPr preferRelativeResize="0"/>
          <p:nvPr/>
        </p:nvPicPr>
        <p:blipFill rotWithShape="1">
          <a:blip r:embed="rId4">
            <a:alphaModFix/>
          </a:blip>
          <a:srcRect b="20089" l="2208" r="8789" t="24896"/>
          <a:stretch/>
        </p:blipFill>
        <p:spPr>
          <a:xfrm>
            <a:off x="1005840" y="2153880"/>
            <a:ext cx="7222680" cy="2508840"/>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pic>
        <p:nvPicPr>
          <p:cNvPr id="1433" name="Google Shape;1433;p252"/>
          <p:cNvPicPr preferRelativeResize="0"/>
          <p:nvPr/>
        </p:nvPicPr>
        <p:blipFill rotWithShape="1">
          <a:blip r:embed="rId3">
            <a:alphaModFix/>
          </a:blip>
          <a:srcRect b="45320" l="49206" r="3790" t="33656"/>
          <a:stretch/>
        </p:blipFill>
        <p:spPr>
          <a:xfrm>
            <a:off x="731520" y="480240"/>
            <a:ext cx="3656880" cy="616320"/>
          </a:xfrm>
          <a:prstGeom prst="rect">
            <a:avLst/>
          </a:prstGeom>
          <a:noFill/>
          <a:ln>
            <a:noFill/>
          </a:ln>
        </p:spPr>
      </p:pic>
      <p:sp>
        <p:nvSpPr>
          <p:cNvPr id="1434" name="Google Shape;1434;p252"/>
          <p:cNvSpPr/>
          <p:nvPr/>
        </p:nvSpPr>
        <p:spPr>
          <a:xfrm>
            <a:off x="1920240" y="1208160"/>
            <a:ext cx="4960800" cy="917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u="sng" strike="noStrike">
                <a:solidFill>
                  <a:srgbClr val="1A1A1A"/>
                </a:solidFill>
                <a:latin typeface="Arial"/>
                <a:ea typeface="Arial"/>
                <a:cs typeface="Arial"/>
                <a:sym typeface="Arial"/>
              </a:rPr>
              <a:t>AI &amp; Developing economy</a:t>
            </a:r>
            <a:endParaRPr b="0" sz="2600" strike="noStrike">
              <a:solidFill>
                <a:schemeClr val="dk1"/>
              </a:solidFill>
              <a:latin typeface="Arial"/>
              <a:ea typeface="Arial"/>
              <a:cs typeface="Arial"/>
              <a:sym typeface="Arial"/>
            </a:endParaRPr>
          </a:p>
        </p:txBody>
      </p:sp>
      <p:sp>
        <p:nvSpPr>
          <p:cNvPr id="1435" name="Google Shape;1435;p252"/>
          <p:cNvSpPr/>
          <p:nvPr/>
        </p:nvSpPr>
        <p:spPr>
          <a:xfrm>
            <a:off x="640080" y="2103120"/>
            <a:ext cx="7131600" cy="16452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b="1" lang="en-US" sz="2200" strike="noStrike">
                <a:solidFill>
                  <a:srgbClr val="000000"/>
                </a:solidFill>
                <a:latin typeface="Arial"/>
                <a:ea typeface="Arial"/>
                <a:cs typeface="Arial"/>
                <a:sym typeface="Arial"/>
              </a:rPr>
              <a:t>“Every time there is a major technological disruption such as of AI, it gives us a chance to remake the world. AI is a very advanced technology, yes affecting both developed economies and developing economies.”</a:t>
            </a:r>
            <a:endParaRPr b="0" sz="2200" strike="noStrike">
              <a:solidFill>
                <a:schemeClr val="dk1"/>
              </a:solidFill>
              <a:latin typeface="Arial"/>
              <a:ea typeface="Arial"/>
              <a:cs typeface="Arial"/>
              <a:sym typeface="Arial"/>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 name="Shape 1439"/>
        <p:cNvGrpSpPr/>
        <p:nvPr/>
      </p:nvGrpSpPr>
      <p:grpSpPr>
        <a:xfrm>
          <a:off x="0" y="0"/>
          <a:ext cx="0" cy="0"/>
          <a:chOff x="0" y="0"/>
          <a:chExt cx="0" cy="0"/>
        </a:xfrm>
      </p:grpSpPr>
      <p:sp>
        <p:nvSpPr>
          <p:cNvPr id="1440" name="Google Shape;1440;p25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&amp; Developing economy</a:t>
            </a:r>
            <a:endParaRPr b="0" sz="2600" strike="noStrike">
              <a:solidFill>
                <a:schemeClr val="dk1"/>
              </a:solidFill>
              <a:latin typeface="Arial"/>
              <a:ea typeface="Arial"/>
              <a:cs typeface="Arial"/>
              <a:sym typeface="Arial"/>
            </a:endParaRPr>
          </a:p>
        </p:txBody>
      </p:sp>
      <p:sp>
        <p:nvSpPr>
          <p:cNvPr id="1441" name="Google Shape;1441;p253"/>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182880" lvl="0" marL="18288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Developing economies gradually moved up the ladder</a:t>
            </a:r>
            <a:endParaRPr b="0" sz="1800" strike="noStrike">
              <a:solidFill>
                <a:schemeClr val="dk1"/>
              </a:solidFill>
              <a:latin typeface="Arial"/>
              <a:ea typeface="Arial"/>
              <a:cs typeface="Arial"/>
              <a:sym typeface="Arial"/>
            </a:endParaRPr>
          </a:p>
          <a:p>
            <a:pPr indent="-182880" lvl="0" marL="18288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Lower end ladder are susceptible to automation such as agriculture</a:t>
            </a:r>
            <a:endParaRPr b="0" sz="1800" strike="noStrike">
              <a:solidFill>
                <a:schemeClr val="dk1"/>
              </a:solidFill>
              <a:latin typeface="Arial"/>
              <a:ea typeface="Arial"/>
              <a:cs typeface="Arial"/>
              <a:sym typeface="Arial"/>
            </a:endParaRPr>
          </a:p>
          <a:p>
            <a:pPr indent="-182880" lvl="0" marL="18288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Trampoline to move higher rungs</a:t>
            </a:r>
            <a:endParaRPr b="0" sz="1800" strike="noStrike">
              <a:solidFill>
                <a:schemeClr val="dk1"/>
              </a:solidFill>
              <a:latin typeface="Arial"/>
              <a:ea typeface="Arial"/>
              <a:cs typeface="Arial"/>
              <a:sym typeface="Arial"/>
            </a:endParaRPr>
          </a:p>
          <a:p>
            <a:pPr indent="-295200" lvl="2" marL="64008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Leapfrog</a:t>
            </a:r>
            <a:endParaRPr b="0" i="0" sz="1600" u="none" cap="none" strike="noStrike">
              <a:solidFill>
                <a:schemeClr val="dk1"/>
              </a:solidFill>
              <a:latin typeface="Arial"/>
              <a:ea typeface="Arial"/>
              <a:cs typeface="Arial"/>
              <a:sym typeface="Arial"/>
            </a:endParaRPr>
          </a:p>
          <a:p>
            <a:pPr indent="-295200" lvl="2" marL="64008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Example of mobile phone</a:t>
            </a:r>
            <a:endParaRPr b="0" i="0" sz="1600" u="none" cap="none" strike="noStrike">
              <a:solidFill>
                <a:schemeClr val="dk1"/>
              </a:solidFill>
              <a:latin typeface="Arial"/>
              <a:ea typeface="Arial"/>
              <a:cs typeface="Arial"/>
              <a:sym typeface="Arial"/>
            </a:endParaRPr>
          </a:p>
          <a:p>
            <a:pPr indent="-295200" lvl="2" marL="64008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Mobile payments</a:t>
            </a:r>
            <a:endParaRPr b="0" i="0" sz="1600" u="none" cap="none" strike="noStrike">
              <a:solidFill>
                <a:schemeClr val="dk1"/>
              </a:solidFill>
              <a:latin typeface="Arial"/>
              <a:ea typeface="Arial"/>
              <a:cs typeface="Arial"/>
              <a:sym typeface="Arial"/>
            </a:endParaRPr>
          </a:p>
          <a:p>
            <a:pPr indent="-182880" lvl="1" marL="18288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Online education</a:t>
            </a:r>
            <a:endParaRPr b="0" i="0" sz="1600" u="none" cap="none" strike="noStrike">
              <a:solidFill>
                <a:schemeClr val="dk1"/>
              </a:solidFill>
              <a:latin typeface="Arial"/>
              <a:ea typeface="Arial"/>
              <a:cs typeface="Arial"/>
              <a:sym typeface="Arial"/>
            </a:endParaRPr>
          </a:p>
        </p:txBody>
      </p:sp>
      <p:pic>
        <p:nvPicPr>
          <p:cNvPr id="1442" name="Google Shape;1442;p253"/>
          <p:cNvPicPr preferRelativeResize="0"/>
          <p:nvPr/>
        </p:nvPicPr>
        <p:blipFill rotWithShape="1">
          <a:blip r:embed="rId3">
            <a:alphaModFix/>
          </a:blip>
          <a:srcRect b="45320" l="49206" r="3790" t="33656"/>
          <a:stretch/>
        </p:blipFill>
        <p:spPr>
          <a:xfrm>
            <a:off x="731520" y="480240"/>
            <a:ext cx="3656880" cy="616320"/>
          </a:xfrm>
          <a:prstGeom prst="rect">
            <a:avLst/>
          </a:prstGeom>
          <a:noFill/>
          <a:ln>
            <a:noFill/>
          </a:ln>
        </p:spPr>
      </p:pic>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6" name="Shape 1446"/>
        <p:cNvGrpSpPr/>
        <p:nvPr/>
      </p:nvGrpSpPr>
      <p:grpSpPr>
        <a:xfrm>
          <a:off x="0" y="0"/>
          <a:ext cx="0" cy="0"/>
          <a:chOff x="0" y="0"/>
          <a:chExt cx="0" cy="0"/>
        </a:xfrm>
      </p:grpSpPr>
      <p:pic>
        <p:nvPicPr>
          <p:cNvPr id="1447" name="Google Shape;1447;p254"/>
          <p:cNvPicPr preferRelativeResize="0"/>
          <p:nvPr/>
        </p:nvPicPr>
        <p:blipFill rotWithShape="1">
          <a:blip r:embed="rId3">
            <a:alphaModFix/>
          </a:blip>
          <a:srcRect b="14616" l="0" r="2178" t="16004"/>
          <a:stretch/>
        </p:blipFill>
        <p:spPr>
          <a:xfrm>
            <a:off x="548640" y="1828800"/>
            <a:ext cx="8228520" cy="3279960"/>
          </a:xfrm>
          <a:prstGeom prst="rect">
            <a:avLst/>
          </a:prstGeom>
          <a:noFill/>
          <a:ln>
            <a:noFill/>
          </a:ln>
        </p:spPr>
      </p:pic>
      <p:pic>
        <p:nvPicPr>
          <p:cNvPr id="1448" name="Google Shape;1448;p254"/>
          <p:cNvPicPr preferRelativeResize="0"/>
          <p:nvPr/>
        </p:nvPicPr>
        <p:blipFill rotWithShape="1">
          <a:blip r:embed="rId4">
            <a:alphaModFix/>
          </a:blip>
          <a:srcRect b="45320" l="49206" r="3790" t="33656"/>
          <a:stretch/>
        </p:blipFill>
        <p:spPr>
          <a:xfrm>
            <a:off x="731520" y="526680"/>
            <a:ext cx="3382560" cy="569880"/>
          </a:xfrm>
          <a:prstGeom prst="rect">
            <a:avLst/>
          </a:prstGeom>
          <a:noFill/>
          <a:ln>
            <a:noFill/>
          </a:ln>
        </p:spPr>
      </p:pic>
      <p:sp>
        <p:nvSpPr>
          <p:cNvPr id="1449" name="Google Shape;1449;p254"/>
          <p:cNvSpPr/>
          <p:nvPr/>
        </p:nvSpPr>
        <p:spPr>
          <a:xfrm>
            <a:off x="640080" y="1280160"/>
            <a:ext cx="496080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2600" strike="noStrike">
                <a:solidFill>
                  <a:srgbClr val="1A1A1A"/>
                </a:solidFill>
                <a:latin typeface="Raleway"/>
                <a:ea typeface="Raleway"/>
                <a:cs typeface="Raleway"/>
                <a:sym typeface="Raleway"/>
              </a:rPr>
              <a:t>AI &amp; Developing economy</a:t>
            </a:r>
            <a:endParaRPr b="0" sz="2600" strike="noStrike">
              <a:solidFill>
                <a:schemeClr val="dk1"/>
              </a:solidFill>
              <a:latin typeface="Arial"/>
              <a:ea typeface="Arial"/>
              <a:cs typeface="Arial"/>
              <a:sym typeface="Arial"/>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pic>
        <p:nvPicPr>
          <p:cNvPr id="1454" name="Google Shape;1454;p255"/>
          <p:cNvPicPr preferRelativeResize="0"/>
          <p:nvPr/>
        </p:nvPicPr>
        <p:blipFill rotWithShape="1">
          <a:blip r:embed="rId3">
            <a:alphaModFix/>
          </a:blip>
          <a:srcRect b="45320" l="49206" r="3790" t="33656"/>
          <a:stretch/>
        </p:blipFill>
        <p:spPr>
          <a:xfrm>
            <a:off x="731520" y="527040"/>
            <a:ext cx="3382560" cy="569880"/>
          </a:xfrm>
          <a:prstGeom prst="rect">
            <a:avLst/>
          </a:prstGeom>
          <a:noFill/>
          <a:ln>
            <a:noFill/>
          </a:ln>
        </p:spPr>
      </p:pic>
      <p:sp>
        <p:nvSpPr>
          <p:cNvPr id="1455" name="Google Shape;1455;p255"/>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56" name="Google Shape;1456;p255"/>
          <p:cNvPicPr preferRelativeResize="0"/>
          <p:nvPr/>
        </p:nvPicPr>
        <p:blipFill rotWithShape="1">
          <a:blip r:embed="rId4">
            <a:alphaModFix/>
          </a:blip>
          <a:srcRect b="13651" l="0" r="2669" t="0"/>
          <a:stretch/>
        </p:blipFill>
        <p:spPr>
          <a:xfrm>
            <a:off x="548640" y="1280160"/>
            <a:ext cx="6674040" cy="332820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pic>
        <p:nvPicPr>
          <p:cNvPr id="1461" name="Google Shape;1461;p256"/>
          <p:cNvPicPr preferRelativeResize="0"/>
          <p:nvPr/>
        </p:nvPicPr>
        <p:blipFill rotWithShape="1">
          <a:blip r:embed="rId3">
            <a:alphaModFix/>
          </a:blip>
          <a:srcRect b="29079" l="46774" r="2218" t="38898"/>
          <a:stretch/>
        </p:blipFill>
        <p:spPr>
          <a:xfrm>
            <a:off x="822960" y="731520"/>
            <a:ext cx="3656880" cy="741240"/>
          </a:xfrm>
          <a:prstGeom prst="rect">
            <a:avLst/>
          </a:prstGeom>
          <a:noFill/>
          <a:ln>
            <a:noFill/>
          </a:ln>
        </p:spPr>
      </p:pic>
      <p:pic>
        <p:nvPicPr>
          <p:cNvPr id="1462" name="Google Shape;1462;p256"/>
          <p:cNvPicPr preferRelativeResize="0"/>
          <p:nvPr/>
        </p:nvPicPr>
        <p:blipFill rotWithShape="1">
          <a:blip r:embed="rId4">
            <a:alphaModFix/>
          </a:blip>
          <a:srcRect b="23764" l="10711" r="9526" t="16919"/>
          <a:stretch/>
        </p:blipFill>
        <p:spPr>
          <a:xfrm>
            <a:off x="1097640" y="1645920"/>
            <a:ext cx="6125400" cy="2559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13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endParaRPr b="0" i="0" sz="2600" u="none" cap="none" strike="noStrike">
              <a:solidFill>
                <a:schemeClr val="dk1"/>
              </a:solidFill>
              <a:latin typeface="Arial"/>
              <a:ea typeface="Arial"/>
              <a:cs typeface="Arial"/>
              <a:sym typeface="Arial"/>
            </a:endParaRPr>
          </a:p>
        </p:txBody>
      </p:sp>
      <p:sp>
        <p:nvSpPr>
          <p:cNvPr id="599" name="Google Shape;599;p131"/>
          <p:cNvSpPr/>
          <p:nvPr/>
        </p:nvSpPr>
        <p:spPr>
          <a:xfrm>
            <a:off x="1617480" y="4366800"/>
            <a:ext cx="1469160" cy="63684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Input (A)</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Ad + User Info</a:t>
            </a:r>
            <a:endParaRPr b="0" i="0" sz="1400" u="none" cap="none" strike="noStrike">
              <a:solidFill>
                <a:schemeClr val="dk1"/>
              </a:solidFill>
              <a:latin typeface="Arial"/>
              <a:ea typeface="Arial"/>
              <a:cs typeface="Arial"/>
              <a:sym typeface="Arial"/>
            </a:endParaRPr>
          </a:p>
        </p:txBody>
      </p:sp>
      <p:sp>
        <p:nvSpPr>
          <p:cNvPr id="600" name="Google Shape;600;p131"/>
          <p:cNvSpPr/>
          <p:nvPr/>
        </p:nvSpPr>
        <p:spPr>
          <a:xfrm>
            <a:off x="4041720" y="4366800"/>
            <a:ext cx="113040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Output (B)</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Click? (0/1)</a:t>
            </a:r>
            <a:endParaRPr b="0" i="0" sz="1400" u="none" cap="none" strike="noStrike">
              <a:solidFill>
                <a:schemeClr val="dk1"/>
              </a:solidFill>
              <a:latin typeface="Arial"/>
              <a:ea typeface="Arial"/>
              <a:cs typeface="Arial"/>
              <a:sym typeface="Arial"/>
            </a:endParaRPr>
          </a:p>
        </p:txBody>
      </p:sp>
      <p:sp>
        <p:nvSpPr>
          <p:cNvPr id="601" name="Google Shape;601;p131"/>
          <p:cNvSpPr/>
          <p:nvPr/>
        </p:nvSpPr>
        <p:spPr>
          <a:xfrm>
            <a:off x="729360" y="2079000"/>
            <a:ext cx="7685640" cy="77976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All the large online ad platforms have a piece of AI that inputs some information about an ad, and some information about you, and tries to predict, will you click on this ad or not?</a:t>
            </a:r>
            <a:endParaRPr b="0" i="0" sz="1700" u="none" cap="none" strike="noStrike">
              <a:solidFill>
                <a:schemeClr val="dk1"/>
              </a:solidFill>
              <a:latin typeface="Arial"/>
              <a:ea typeface="Arial"/>
              <a:cs typeface="Arial"/>
              <a:sym typeface="Arial"/>
            </a:endParaRPr>
          </a:p>
        </p:txBody>
      </p:sp>
      <p:sp>
        <p:nvSpPr>
          <p:cNvPr id="602" name="Google Shape;602;p131"/>
          <p:cNvSpPr/>
          <p:nvPr/>
        </p:nvSpPr>
        <p:spPr>
          <a:xfrm>
            <a:off x="5927760" y="4366800"/>
            <a:ext cx="1912680" cy="42732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Application</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Machine Translation</a:t>
            </a:r>
            <a:endParaRPr b="0" i="0" sz="1400" u="none" cap="none" strike="noStrike">
              <a:solidFill>
                <a:schemeClr val="dk1"/>
              </a:solidFill>
              <a:latin typeface="Arial"/>
              <a:ea typeface="Arial"/>
              <a:cs typeface="Arial"/>
              <a:sym typeface="Arial"/>
            </a:endParaRPr>
          </a:p>
        </p:txBody>
      </p:sp>
      <p:pic>
        <p:nvPicPr>
          <p:cNvPr id="603" name="Google Shape;603;p131"/>
          <p:cNvPicPr preferRelativeResize="0"/>
          <p:nvPr/>
        </p:nvPicPr>
        <p:blipFill rotWithShape="1">
          <a:blip r:embed="rId3">
            <a:alphaModFix/>
          </a:blip>
          <a:srcRect b="0" l="0" r="0" t="0"/>
          <a:stretch/>
        </p:blipFill>
        <p:spPr>
          <a:xfrm>
            <a:off x="2347200" y="3268080"/>
            <a:ext cx="1130400" cy="1130400"/>
          </a:xfrm>
          <a:prstGeom prst="rect">
            <a:avLst/>
          </a:prstGeom>
          <a:noFill/>
          <a:ln>
            <a:noFill/>
          </a:ln>
        </p:spPr>
      </p:pic>
      <p:pic>
        <p:nvPicPr>
          <p:cNvPr id="604" name="Google Shape;604;p131"/>
          <p:cNvPicPr preferRelativeResize="0"/>
          <p:nvPr/>
        </p:nvPicPr>
        <p:blipFill rotWithShape="1">
          <a:blip r:embed="rId4">
            <a:alphaModFix/>
          </a:blip>
          <a:srcRect b="0" l="0" r="0" t="0"/>
          <a:stretch/>
        </p:blipFill>
        <p:spPr>
          <a:xfrm>
            <a:off x="1290240" y="3306240"/>
            <a:ext cx="1053720" cy="1053720"/>
          </a:xfrm>
          <a:prstGeom prst="rect">
            <a:avLst/>
          </a:prstGeom>
          <a:noFill/>
          <a:ln>
            <a:noFill/>
          </a:ln>
        </p:spPr>
      </p:pic>
      <p:pic>
        <p:nvPicPr>
          <p:cNvPr id="605" name="Google Shape;605;p131"/>
          <p:cNvPicPr preferRelativeResize="0"/>
          <p:nvPr/>
        </p:nvPicPr>
        <p:blipFill rotWithShape="1">
          <a:blip r:embed="rId5">
            <a:alphaModFix/>
          </a:blip>
          <a:srcRect b="0" l="0" r="0" t="0"/>
          <a:stretch/>
        </p:blipFill>
        <p:spPr>
          <a:xfrm>
            <a:off x="4041720" y="3240000"/>
            <a:ext cx="1130400" cy="1130400"/>
          </a:xfrm>
          <a:prstGeom prst="rect">
            <a:avLst/>
          </a:prstGeom>
          <a:noFill/>
          <a:ln>
            <a:noFill/>
          </a:ln>
        </p:spPr>
      </p:pic>
      <p:pic>
        <p:nvPicPr>
          <p:cNvPr id="606" name="Google Shape;606;p131"/>
          <p:cNvPicPr preferRelativeResize="0"/>
          <p:nvPr/>
        </p:nvPicPr>
        <p:blipFill rotWithShape="1">
          <a:blip r:embed="rId6">
            <a:alphaModFix/>
          </a:blip>
          <a:srcRect b="0" l="0" r="0" t="0"/>
          <a:stretch/>
        </p:blipFill>
        <p:spPr>
          <a:xfrm>
            <a:off x="6319080" y="3268080"/>
            <a:ext cx="1130400" cy="1130400"/>
          </a:xfrm>
          <a:prstGeom prst="rect">
            <a:avLst/>
          </a:prstGeom>
          <a:noFill/>
          <a:ln>
            <a:noFill/>
          </a:ln>
        </p:spPr>
      </p:pic>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257"/>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57"/>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9" name="Google Shape;1469;p257"/>
          <p:cNvPicPr preferRelativeResize="0"/>
          <p:nvPr/>
        </p:nvPicPr>
        <p:blipFill rotWithShape="1">
          <a:blip r:embed="rId3">
            <a:alphaModFix/>
          </a:blip>
          <a:srcRect b="11895" l="0" r="2083" t="0"/>
          <a:stretch/>
        </p:blipFill>
        <p:spPr>
          <a:xfrm>
            <a:off x="365760" y="410040"/>
            <a:ext cx="8502840" cy="4300920"/>
          </a:xfrm>
          <a:prstGeom prst="rect">
            <a:avLst/>
          </a:prstGeom>
          <a:noFill/>
          <a:ln>
            <a:noFill/>
          </a:ln>
        </p:spPr>
      </p:pic>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sp>
        <p:nvSpPr>
          <p:cNvPr id="1474" name="Google Shape;1474;p258"/>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5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6" name="Google Shape;1476;p258"/>
          <p:cNvPicPr preferRelativeResize="0"/>
          <p:nvPr/>
        </p:nvPicPr>
        <p:blipFill rotWithShape="1">
          <a:blip r:embed="rId3">
            <a:alphaModFix/>
          </a:blip>
          <a:srcRect b="35575" l="2999" r="6997" t="19946"/>
          <a:stretch/>
        </p:blipFill>
        <p:spPr>
          <a:xfrm>
            <a:off x="731880" y="1646280"/>
            <a:ext cx="8228520" cy="2284920"/>
          </a:xfrm>
          <a:prstGeom prst="rect">
            <a:avLst/>
          </a:prstGeom>
          <a:noFill/>
          <a:ln>
            <a:noFill/>
          </a:ln>
        </p:spPr>
      </p:pic>
      <p:sp>
        <p:nvSpPr>
          <p:cNvPr id="1477" name="Google Shape;1477;p258"/>
          <p:cNvSpPr/>
          <p:nvPr/>
        </p:nvSpPr>
        <p:spPr>
          <a:xfrm>
            <a:off x="434880" y="622440"/>
            <a:ext cx="8434080" cy="4741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Some solutions to counter AI impact on jobs</a:t>
            </a:r>
            <a:endParaRPr b="0" sz="2600" strike="noStrike">
              <a:solidFill>
                <a:schemeClr val="dk1"/>
              </a:solidFill>
              <a:latin typeface="Arial"/>
              <a:ea typeface="Arial"/>
              <a:cs typeface="Arial"/>
              <a:sym typeface="Arial"/>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pic>
        <p:nvPicPr>
          <p:cNvPr id="1482" name="Google Shape;1482;p259"/>
          <p:cNvPicPr preferRelativeResize="0"/>
          <p:nvPr/>
        </p:nvPicPr>
        <p:blipFill rotWithShape="1">
          <a:blip r:embed="rId3">
            <a:alphaModFix/>
          </a:blip>
          <a:srcRect b="10118" l="37779" r="2003" t="20507"/>
          <a:stretch/>
        </p:blipFill>
        <p:spPr>
          <a:xfrm>
            <a:off x="822960" y="1097280"/>
            <a:ext cx="5505120" cy="3565080"/>
          </a:xfrm>
          <a:prstGeom prst="rect">
            <a:avLst/>
          </a:prstGeom>
          <a:noFill/>
          <a:ln>
            <a:noFill/>
          </a:ln>
        </p:spPr>
      </p:pic>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 name="Shape 1486"/>
        <p:cNvGrpSpPr/>
        <p:nvPr/>
      </p:nvGrpSpPr>
      <p:grpSpPr>
        <a:xfrm>
          <a:off x="0" y="0"/>
          <a:ext cx="0" cy="0"/>
          <a:chOff x="0" y="0"/>
          <a:chExt cx="0" cy="0"/>
        </a:xfrm>
      </p:grpSpPr>
      <p:sp>
        <p:nvSpPr>
          <p:cNvPr id="1487" name="Google Shape;1487;p260"/>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60"/>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9" name="Google Shape;1489;p260"/>
          <p:cNvPicPr preferRelativeResize="0"/>
          <p:nvPr/>
        </p:nvPicPr>
        <p:blipFill rotWithShape="1">
          <a:blip r:embed="rId3">
            <a:alphaModFix/>
          </a:blip>
          <a:srcRect b="34281" l="0" r="36005" t="0"/>
          <a:stretch/>
        </p:blipFill>
        <p:spPr>
          <a:xfrm>
            <a:off x="1189440" y="1285560"/>
            <a:ext cx="5850720" cy="3377160"/>
          </a:xfrm>
          <a:prstGeom prst="rect">
            <a:avLst/>
          </a:prstGeom>
          <a:noFill/>
          <a:ln>
            <a:noFill/>
          </a:ln>
        </p:spPr>
      </p:pic>
      <p:pic>
        <p:nvPicPr>
          <p:cNvPr id="1490" name="Google Shape;1490;p260"/>
          <p:cNvPicPr preferRelativeResize="0"/>
          <p:nvPr/>
        </p:nvPicPr>
        <p:blipFill rotWithShape="1">
          <a:blip r:embed="rId4">
            <a:alphaModFix/>
          </a:blip>
          <a:srcRect b="45694" l="45774" r="2003" t="39596"/>
          <a:stretch/>
        </p:blipFill>
        <p:spPr>
          <a:xfrm>
            <a:off x="712080" y="530280"/>
            <a:ext cx="4773600" cy="7545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132"/>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endParaRPr b="0" i="0" sz="2600" u="none" cap="none" strike="noStrike">
              <a:solidFill>
                <a:schemeClr val="dk1"/>
              </a:solidFill>
              <a:latin typeface="Arial"/>
              <a:ea typeface="Arial"/>
              <a:cs typeface="Arial"/>
              <a:sym typeface="Arial"/>
            </a:endParaRPr>
          </a:p>
        </p:txBody>
      </p:sp>
      <p:pic>
        <p:nvPicPr>
          <p:cNvPr id="612" name="Google Shape;612;p132"/>
          <p:cNvPicPr preferRelativeResize="0"/>
          <p:nvPr/>
        </p:nvPicPr>
        <p:blipFill rotWithShape="1">
          <a:blip r:embed="rId3">
            <a:alphaModFix/>
          </a:blip>
          <a:srcRect b="0" l="0" r="0" t="0"/>
          <a:stretch/>
        </p:blipFill>
        <p:spPr>
          <a:xfrm>
            <a:off x="6336000" y="3210120"/>
            <a:ext cx="1251720" cy="1010520"/>
          </a:xfrm>
          <a:prstGeom prst="rect">
            <a:avLst/>
          </a:prstGeom>
          <a:noFill/>
          <a:ln>
            <a:noFill/>
          </a:ln>
        </p:spPr>
      </p:pic>
      <p:sp>
        <p:nvSpPr>
          <p:cNvPr id="613" name="Google Shape;613;p132"/>
          <p:cNvSpPr/>
          <p:nvPr/>
        </p:nvSpPr>
        <p:spPr>
          <a:xfrm>
            <a:off x="729360" y="2079000"/>
            <a:ext cx="7685640" cy="292896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400" u="none" cap="none" strike="noStrike">
                <a:solidFill>
                  <a:srgbClr val="595959"/>
                </a:solidFill>
                <a:latin typeface="Lato"/>
                <a:ea typeface="Lato"/>
                <a:cs typeface="Lato"/>
                <a:sym typeface="Lato"/>
              </a:rPr>
              <a:t>If you want to build a self-driving car, one of the key pieces of AI is the AI that takes as input an image, and some information from radar, or from other sensors, and outputs the position of other cars, so your self-driving car can avoid the other cars.</a:t>
            </a:r>
            <a:endParaRPr b="0" i="0" sz="14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4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4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4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i="0" lang="en-US" sz="1300" u="none" cap="none" strike="noStrike">
                <a:solidFill>
                  <a:srgbClr val="595959"/>
                </a:solidFill>
                <a:latin typeface="Lato"/>
                <a:ea typeface="Lato"/>
                <a:cs typeface="Lato"/>
                <a:sym typeface="Lato"/>
              </a:rPr>
              <a:t>	</a:t>
            </a:r>
            <a:endParaRPr b="0" i="0" sz="13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3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3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t/>
            </a:r>
            <a:endParaRPr b="0" i="0" sz="1300" u="none" cap="none" strike="noStrike">
              <a:solidFill>
                <a:schemeClr val="dk1"/>
              </a:solidFill>
              <a:latin typeface="Arial"/>
              <a:ea typeface="Arial"/>
              <a:cs typeface="Arial"/>
              <a:sym typeface="Arial"/>
            </a:endParaRPr>
          </a:p>
        </p:txBody>
      </p:sp>
      <p:pic>
        <p:nvPicPr>
          <p:cNvPr id="614" name="Google Shape;614;p132"/>
          <p:cNvPicPr preferRelativeResize="0"/>
          <p:nvPr/>
        </p:nvPicPr>
        <p:blipFill rotWithShape="1">
          <a:blip r:embed="rId4">
            <a:alphaModFix/>
          </a:blip>
          <a:srcRect b="0" l="0" r="0" t="0"/>
          <a:stretch/>
        </p:blipFill>
        <p:spPr>
          <a:xfrm>
            <a:off x="1854360" y="2968920"/>
            <a:ext cx="1251720" cy="1251720"/>
          </a:xfrm>
          <a:prstGeom prst="rect">
            <a:avLst/>
          </a:prstGeom>
          <a:noFill/>
          <a:ln>
            <a:noFill/>
          </a:ln>
        </p:spPr>
      </p:pic>
      <p:pic>
        <p:nvPicPr>
          <p:cNvPr id="615" name="Google Shape;615;p132"/>
          <p:cNvPicPr preferRelativeResize="0"/>
          <p:nvPr/>
        </p:nvPicPr>
        <p:blipFill rotWithShape="1">
          <a:blip r:embed="rId5">
            <a:alphaModFix/>
          </a:blip>
          <a:srcRect b="0" l="0" r="0" t="0"/>
          <a:stretch/>
        </p:blipFill>
        <p:spPr>
          <a:xfrm>
            <a:off x="3716640" y="3149280"/>
            <a:ext cx="1510920" cy="1132200"/>
          </a:xfrm>
          <a:prstGeom prst="rect">
            <a:avLst/>
          </a:prstGeom>
          <a:noFill/>
          <a:ln>
            <a:noFill/>
          </a:ln>
        </p:spPr>
      </p:pic>
      <p:pic>
        <p:nvPicPr>
          <p:cNvPr id="616" name="Google Shape;616;p132"/>
          <p:cNvPicPr preferRelativeResize="0"/>
          <p:nvPr/>
        </p:nvPicPr>
        <p:blipFill rotWithShape="1">
          <a:blip r:embed="rId6">
            <a:alphaModFix/>
          </a:blip>
          <a:srcRect b="0" l="0" r="0" t="0"/>
          <a:stretch/>
        </p:blipFill>
        <p:spPr>
          <a:xfrm>
            <a:off x="884160" y="3292920"/>
            <a:ext cx="1130400" cy="844560"/>
          </a:xfrm>
          <a:prstGeom prst="rect">
            <a:avLst/>
          </a:prstGeom>
          <a:noFill/>
          <a:ln>
            <a:noFill/>
          </a:ln>
        </p:spPr>
      </p:pic>
      <p:sp>
        <p:nvSpPr>
          <p:cNvPr id="617" name="Google Shape;617;p132"/>
          <p:cNvSpPr/>
          <p:nvPr/>
        </p:nvSpPr>
        <p:spPr>
          <a:xfrm>
            <a:off x="884160" y="4284720"/>
            <a:ext cx="1510920" cy="53208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Input(A)</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Image, radar info</a:t>
            </a:r>
            <a:endParaRPr b="0" i="0" sz="1400" u="none" cap="none" strike="noStrike">
              <a:solidFill>
                <a:schemeClr val="dk1"/>
              </a:solidFill>
              <a:latin typeface="Arial"/>
              <a:ea typeface="Arial"/>
              <a:cs typeface="Arial"/>
              <a:sym typeface="Arial"/>
            </a:endParaRPr>
          </a:p>
        </p:txBody>
      </p:sp>
      <p:sp>
        <p:nvSpPr>
          <p:cNvPr id="618" name="Google Shape;618;p132"/>
          <p:cNvSpPr/>
          <p:nvPr/>
        </p:nvSpPr>
        <p:spPr>
          <a:xfrm>
            <a:off x="3553200" y="4406760"/>
            <a:ext cx="1837800" cy="61524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Position of other cars</a:t>
            </a:r>
            <a:endParaRPr b="0" i="0" sz="1400" u="none" cap="none" strike="noStrike">
              <a:solidFill>
                <a:schemeClr val="dk1"/>
              </a:solidFill>
              <a:latin typeface="Arial"/>
              <a:ea typeface="Arial"/>
              <a:cs typeface="Arial"/>
              <a:sym typeface="Arial"/>
            </a:endParaRPr>
          </a:p>
        </p:txBody>
      </p:sp>
      <p:sp>
        <p:nvSpPr>
          <p:cNvPr id="619" name="Google Shape;619;p132"/>
          <p:cNvSpPr/>
          <p:nvPr/>
        </p:nvSpPr>
        <p:spPr>
          <a:xfrm>
            <a:off x="6338160" y="4406760"/>
            <a:ext cx="1612800" cy="41004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Self-Driving Car</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13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br>
              <a:rPr b="0" i="0" lang="en-US" sz="1800" u="none" cap="none" strike="noStrike">
                <a:solidFill>
                  <a:schemeClr val="dk1"/>
                </a:solidFill>
                <a:latin typeface="Arial"/>
                <a:ea typeface="Arial"/>
                <a:cs typeface="Arial"/>
                <a:sym typeface="Arial"/>
              </a:rPr>
            </a:br>
            <a:endParaRPr b="0" i="0" sz="2600" u="none" cap="none" strike="noStrike">
              <a:solidFill>
                <a:schemeClr val="dk1"/>
              </a:solidFill>
              <a:latin typeface="Arial"/>
              <a:ea typeface="Arial"/>
              <a:cs typeface="Arial"/>
              <a:sym typeface="Arial"/>
            </a:endParaRPr>
          </a:p>
        </p:txBody>
      </p:sp>
      <p:pic>
        <p:nvPicPr>
          <p:cNvPr id="625" name="Google Shape;625;p133"/>
          <p:cNvPicPr preferRelativeResize="0"/>
          <p:nvPr/>
        </p:nvPicPr>
        <p:blipFill rotWithShape="1">
          <a:blip r:embed="rId3">
            <a:alphaModFix/>
          </a:blip>
          <a:srcRect b="8314" l="20410" r="23333" t="10129"/>
          <a:stretch/>
        </p:blipFill>
        <p:spPr>
          <a:xfrm>
            <a:off x="1461600" y="3209760"/>
            <a:ext cx="1158840" cy="1388520"/>
          </a:xfrm>
          <a:prstGeom prst="rect">
            <a:avLst/>
          </a:prstGeom>
          <a:noFill/>
          <a:ln>
            <a:noFill/>
          </a:ln>
        </p:spPr>
      </p:pic>
      <p:sp>
        <p:nvSpPr>
          <p:cNvPr id="626" name="Google Shape;626;p133"/>
          <p:cNvSpPr/>
          <p:nvPr/>
        </p:nvSpPr>
        <p:spPr>
          <a:xfrm>
            <a:off x="6591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300" u="none" cap="none" strike="noStrike">
                <a:solidFill>
                  <a:srgbClr val="595959"/>
                </a:solidFill>
                <a:latin typeface="Lato"/>
                <a:ea typeface="Lato"/>
                <a:cs typeface="Lato"/>
                <a:sym typeface="Lato"/>
              </a:rPr>
              <a:t>In Manufacturing, we take as input a picture of something you've just manufactured, such as a picture of a cell phone coming off the assembly line., and you want to output, is there a scratch, or is there a dent, or some other defects on this thing you've just manufactured? This is </a:t>
            </a:r>
            <a:r>
              <a:rPr b="1" i="0" lang="en-US" sz="1300" u="none" cap="none" strike="noStrike">
                <a:solidFill>
                  <a:srgbClr val="595959"/>
                </a:solidFill>
                <a:latin typeface="Lato"/>
                <a:ea typeface="Lato"/>
                <a:cs typeface="Lato"/>
                <a:sym typeface="Lato"/>
              </a:rPr>
              <a:t>visual inspection</a:t>
            </a:r>
            <a:r>
              <a:rPr b="0" i="0" lang="en-US" sz="1300" u="none" cap="none" strike="noStrike">
                <a:solidFill>
                  <a:srgbClr val="595959"/>
                </a:solidFill>
                <a:latin typeface="Lato"/>
                <a:ea typeface="Lato"/>
                <a:cs typeface="Lato"/>
                <a:sym typeface="Lato"/>
              </a:rPr>
              <a:t> which is helping manufacturers to reduce or prevent defects in the things that they're making.</a:t>
            </a:r>
            <a:endParaRPr b="0" i="0" sz="1300" u="none" cap="none" strike="noStrike">
              <a:solidFill>
                <a:schemeClr val="dk1"/>
              </a:solidFill>
              <a:latin typeface="Arial"/>
              <a:ea typeface="Arial"/>
              <a:cs typeface="Arial"/>
              <a:sym typeface="Arial"/>
            </a:endParaRPr>
          </a:p>
        </p:txBody>
      </p:sp>
      <p:pic>
        <p:nvPicPr>
          <p:cNvPr id="627" name="Google Shape;627;p133"/>
          <p:cNvPicPr preferRelativeResize="0"/>
          <p:nvPr/>
        </p:nvPicPr>
        <p:blipFill rotWithShape="1">
          <a:blip r:embed="rId4">
            <a:alphaModFix/>
          </a:blip>
          <a:srcRect b="9830" l="21155" r="20787" t="0"/>
          <a:stretch/>
        </p:blipFill>
        <p:spPr>
          <a:xfrm>
            <a:off x="4426920" y="3209760"/>
            <a:ext cx="882000" cy="1278000"/>
          </a:xfrm>
          <a:prstGeom prst="rect">
            <a:avLst/>
          </a:prstGeom>
          <a:noFill/>
          <a:ln>
            <a:noFill/>
          </a:ln>
        </p:spPr>
      </p:pic>
      <p:pic>
        <p:nvPicPr>
          <p:cNvPr id="628" name="Google Shape;628;p133"/>
          <p:cNvPicPr preferRelativeResize="0"/>
          <p:nvPr/>
        </p:nvPicPr>
        <p:blipFill rotWithShape="1">
          <a:blip r:embed="rId5">
            <a:alphaModFix/>
          </a:blip>
          <a:srcRect b="0" l="0" r="0" t="0"/>
          <a:stretch/>
        </p:blipFill>
        <p:spPr>
          <a:xfrm>
            <a:off x="6880320" y="3154680"/>
            <a:ext cx="1225440" cy="1388520"/>
          </a:xfrm>
          <a:prstGeom prst="rect">
            <a:avLst/>
          </a:prstGeom>
          <a:noFill/>
          <a:ln>
            <a:noFill/>
          </a:ln>
        </p:spPr>
      </p:pic>
      <p:sp>
        <p:nvSpPr>
          <p:cNvPr id="629" name="Google Shape;629;p133"/>
          <p:cNvSpPr/>
          <p:nvPr/>
        </p:nvSpPr>
        <p:spPr>
          <a:xfrm>
            <a:off x="1115280" y="4448880"/>
            <a:ext cx="1851840" cy="29196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Input (A)</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Image of a phone</a:t>
            </a:r>
            <a:endParaRPr b="0" i="0" sz="1400" u="none" cap="none" strike="noStrike">
              <a:solidFill>
                <a:schemeClr val="dk1"/>
              </a:solidFill>
              <a:latin typeface="Arial"/>
              <a:ea typeface="Arial"/>
              <a:cs typeface="Arial"/>
              <a:sym typeface="Arial"/>
            </a:endParaRPr>
          </a:p>
        </p:txBody>
      </p:sp>
      <p:sp>
        <p:nvSpPr>
          <p:cNvPr id="630" name="Google Shape;630;p133"/>
          <p:cNvSpPr/>
          <p:nvPr/>
        </p:nvSpPr>
        <p:spPr>
          <a:xfrm>
            <a:off x="4012200" y="4448880"/>
            <a:ext cx="1711440" cy="37620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Output (B)</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Defects (0/1)</a:t>
            </a:r>
            <a:endParaRPr b="0" i="0" sz="1400" u="none" cap="none" strike="noStrike">
              <a:solidFill>
                <a:schemeClr val="dk1"/>
              </a:solidFill>
              <a:latin typeface="Arial"/>
              <a:ea typeface="Arial"/>
              <a:cs typeface="Arial"/>
              <a:sym typeface="Arial"/>
            </a:endParaRPr>
          </a:p>
        </p:txBody>
      </p:sp>
      <p:sp>
        <p:nvSpPr>
          <p:cNvPr id="631" name="Google Shape;631;p133"/>
          <p:cNvSpPr/>
          <p:nvPr/>
        </p:nvSpPr>
        <p:spPr>
          <a:xfrm>
            <a:off x="6801840" y="4617720"/>
            <a:ext cx="1711440" cy="37620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Lato"/>
                <a:ea typeface="Lato"/>
                <a:cs typeface="Lato"/>
                <a:sym typeface="Lato"/>
              </a:rPr>
              <a:t>Visual Inspection</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13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Supervised Learning</a:t>
            </a:r>
            <a:endParaRPr b="0" i="0" sz="2600" u="none" cap="none" strike="noStrike">
              <a:solidFill>
                <a:schemeClr val="dk1"/>
              </a:solidFill>
              <a:latin typeface="Arial"/>
              <a:ea typeface="Arial"/>
              <a:cs typeface="Arial"/>
              <a:sym typeface="Arial"/>
            </a:endParaRPr>
          </a:p>
        </p:txBody>
      </p:sp>
      <p:sp>
        <p:nvSpPr>
          <p:cNvPr id="637" name="Google Shape;637;p134"/>
          <p:cNvSpPr/>
          <p:nvPr/>
        </p:nvSpPr>
        <p:spPr>
          <a:xfrm>
            <a:off x="729360" y="2079000"/>
            <a:ext cx="7685640" cy="157968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This set of AI called supervised learning, just learns input to output, or A to B mappings. On one hand, input to output, A to B it seems quite limiting. But when you find a right application scenario, this can be incredibly valuable.</a:t>
            </a:r>
            <a:endParaRPr b="0" i="0" sz="17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13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43" name="Google Shape;643;p135"/>
          <p:cNvPicPr preferRelativeResize="0"/>
          <p:nvPr/>
        </p:nvPicPr>
        <p:blipFill rotWithShape="1">
          <a:blip r:embed="rId3">
            <a:alphaModFix/>
          </a:blip>
          <a:srcRect b="0" l="0" r="0" t="0"/>
          <a:stretch/>
        </p:blipFill>
        <p:spPr>
          <a:xfrm>
            <a:off x="1515600" y="1854000"/>
            <a:ext cx="6109560" cy="298152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13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49" name="Google Shape;649;p136"/>
          <p:cNvPicPr preferRelativeResize="0"/>
          <p:nvPr/>
        </p:nvPicPr>
        <p:blipFill rotWithShape="1">
          <a:blip r:embed="rId3">
            <a:alphaModFix/>
          </a:blip>
          <a:srcRect b="0" l="0" r="0" t="0"/>
          <a:stretch/>
        </p:blipFill>
        <p:spPr>
          <a:xfrm>
            <a:off x="1153800" y="1926000"/>
            <a:ext cx="6833160" cy="29815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119"/>
          <p:cNvSpPr/>
          <p:nvPr/>
        </p:nvSpPr>
        <p:spPr>
          <a:xfrm>
            <a:off x="2286000" y="1188720"/>
            <a:ext cx="3017160" cy="3459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i="0" lang="en-US" sz="1800" u="none" cap="none" strike="noStrike">
                <a:solidFill>
                  <a:schemeClr val="dk1"/>
                </a:solidFill>
                <a:latin typeface="Arial"/>
                <a:ea typeface="Arial"/>
                <a:cs typeface="Arial"/>
                <a:sym typeface="Arial"/>
              </a:rPr>
              <a:t>1. What is AI?</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137"/>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55" name="Google Shape;655;p137"/>
          <p:cNvPicPr preferRelativeResize="0"/>
          <p:nvPr/>
        </p:nvPicPr>
        <p:blipFill rotWithShape="1">
          <a:blip r:embed="rId3">
            <a:alphaModFix/>
          </a:blip>
          <a:srcRect b="0" l="0" r="0" t="0"/>
          <a:stretch/>
        </p:blipFill>
        <p:spPr>
          <a:xfrm>
            <a:off x="902520" y="1854000"/>
            <a:ext cx="7339680" cy="298152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13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61" name="Google Shape;661;p138"/>
          <p:cNvPicPr preferRelativeResize="0"/>
          <p:nvPr/>
        </p:nvPicPr>
        <p:blipFill rotWithShape="1">
          <a:blip r:embed="rId3">
            <a:alphaModFix/>
          </a:blip>
          <a:srcRect b="0" l="0" r="0" t="0"/>
          <a:stretch/>
        </p:blipFill>
        <p:spPr>
          <a:xfrm>
            <a:off x="1107000" y="1854000"/>
            <a:ext cx="6926760" cy="29815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13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67" name="Google Shape;667;p139"/>
          <p:cNvPicPr preferRelativeResize="0"/>
          <p:nvPr/>
        </p:nvPicPr>
        <p:blipFill rotWithShape="1">
          <a:blip r:embed="rId3">
            <a:alphaModFix/>
          </a:blip>
          <a:srcRect b="0" l="0" r="0" t="0"/>
          <a:stretch/>
        </p:blipFill>
        <p:spPr>
          <a:xfrm>
            <a:off x="1150560" y="1854000"/>
            <a:ext cx="6839280" cy="298152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14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Why Now?</a:t>
            </a:r>
            <a:endParaRPr b="0" i="0" sz="2600" u="none" cap="none" strike="noStrike">
              <a:solidFill>
                <a:schemeClr val="dk1"/>
              </a:solidFill>
              <a:latin typeface="Arial"/>
              <a:ea typeface="Arial"/>
              <a:cs typeface="Arial"/>
              <a:sym typeface="Arial"/>
            </a:endParaRPr>
          </a:p>
        </p:txBody>
      </p:sp>
      <p:pic>
        <p:nvPicPr>
          <p:cNvPr id="673" name="Google Shape;673;p140"/>
          <p:cNvPicPr preferRelativeResize="0"/>
          <p:nvPr/>
        </p:nvPicPr>
        <p:blipFill rotWithShape="1">
          <a:blip r:embed="rId3">
            <a:alphaModFix/>
          </a:blip>
          <a:srcRect b="0" l="0" r="0" t="0"/>
          <a:stretch/>
        </p:blipFill>
        <p:spPr>
          <a:xfrm>
            <a:off x="1239840" y="1916280"/>
            <a:ext cx="6661080" cy="298152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14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The Rise of Fast Computers</a:t>
            </a:r>
            <a:endParaRPr b="0" i="0" sz="2600" u="none" cap="none" strike="noStrike">
              <a:solidFill>
                <a:schemeClr val="dk1"/>
              </a:solidFill>
              <a:latin typeface="Arial"/>
              <a:ea typeface="Arial"/>
              <a:cs typeface="Arial"/>
              <a:sym typeface="Arial"/>
            </a:endParaRPr>
          </a:p>
        </p:txBody>
      </p:sp>
      <p:sp>
        <p:nvSpPr>
          <p:cNvPr id="679" name="Google Shape;679;p141"/>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So, the rise of fast computers with specialized processors such as graphics processing units or GPUs has enabled many companies, not just giant tech companies, but many many other companies to be able to train large neural nets on a large enough amount of data in order to get very good performance and drive business value.</a:t>
            </a:r>
            <a:endParaRPr b="0" i="0" sz="1700" u="none" cap="none" strike="noStrike">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142"/>
          <p:cNvSpPr/>
          <p:nvPr/>
        </p:nvSpPr>
        <p:spPr>
          <a:xfrm>
            <a:off x="0" y="864360"/>
            <a:ext cx="9140760" cy="298188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1A1A1A"/>
                </a:solidFill>
                <a:latin typeface="Raleway"/>
                <a:ea typeface="Raleway"/>
                <a:cs typeface="Raleway"/>
                <a:sym typeface="Raleway"/>
              </a:rPr>
              <a:t>What is the most important </a:t>
            </a:r>
            <a:br>
              <a:rPr b="0" i="0" lang="en-US" sz="1800" u="none" cap="none" strike="noStrike">
                <a:solidFill>
                  <a:schemeClr val="dk1"/>
                </a:solidFill>
                <a:latin typeface="Arial"/>
                <a:ea typeface="Arial"/>
                <a:cs typeface="Arial"/>
                <a:sym typeface="Arial"/>
              </a:rPr>
            </a:br>
            <a:r>
              <a:rPr b="1" i="0" lang="en-US" sz="3600" u="none" cap="none" strike="noStrike">
                <a:solidFill>
                  <a:srgbClr val="1A1A1A"/>
                </a:solidFill>
                <a:latin typeface="Raleway"/>
                <a:ea typeface="Raleway"/>
                <a:cs typeface="Raleway"/>
                <a:sym typeface="Raleway"/>
              </a:rPr>
              <a:t>idea in AI?</a:t>
            </a:r>
            <a:endParaRPr b="0" i="0" sz="3600" u="none" cap="none" strike="noStrike">
              <a:solidFill>
                <a:schemeClr val="dk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143"/>
          <p:cNvSpPr/>
          <p:nvPr/>
        </p:nvSpPr>
        <p:spPr>
          <a:xfrm>
            <a:off x="0" y="864360"/>
            <a:ext cx="9140760" cy="298188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1A1A1A"/>
                </a:solidFill>
                <a:latin typeface="Raleway"/>
                <a:ea typeface="Raleway"/>
                <a:cs typeface="Raleway"/>
                <a:sym typeface="Raleway"/>
              </a:rPr>
              <a:t>Machine Learning</a:t>
            </a:r>
            <a:endParaRPr b="0" i="0" sz="3600" u="none" cap="none" strike="noStrike">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144"/>
          <p:cNvSpPr/>
          <p:nvPr/>
        </p:nvSpPr>
        <p:spPr>
          <a:xfrm>
            <a:off x="0" y="864360"/>
            <a:ext cx="9140760" cy="298188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1A1A1A"/>
                </a:solidFill>
                <a:latin typeface="Raleway"/>
                <a:ea typeface="Raleway"/>
                <a:cs typeface="Raleway"/>
                <a:sym typeface="Raleway"/>
              </a:rPr>
              <a:t>What is Supervised Learning?</a:t>
            </a:r>
            <a:endParaRPr b="0" i="0" sz="3600" u="none" cap="none" strike="noStrike">
              <a:solidFill>
                <a:schemeClr val="dk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145"/>
          <p:cNvSpPr/>
          <p:nvPr/>
        </p:nvSpPr>
        <p:spPr>
          <a:xfrm>
            <a:off x="0" y="864360"/>
            <a:ext cx="9140760" cy="298188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i="0" lang="en-US" sz="3600" u="none" cap="none" strike="noStrike">
                <a:solidFill>
                  <a:srgbClr val="1A1A1A"/>
                </a:solidFill>
                <a:latin typeface="Raleway"/>
                <a:ea typeface="Raleway"/>
                <a:cs typeface="Raleway"/>
                <a:sym typeface="Raleway"/>
              </a:rPr>
              <a:t>A to B mappings </a:t>
            </a: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endParaRPr b="0" i="0" sz="3600" u="none" cap="none" strike="noStrike">
              <a:solidFill>
                <a:schemeClr val="dk1"/>
              </a:solidFill>
              <a:latin typeface="Arial"/>
              <a:ea typeface="Arial"/>
              <a:cs typeface="Arial"/>
              <a:sym typeface="Arial"/>
            </a:endParaRPr>
          </a:p>
        </p:txBody>
      </p:sp>
      <p:sp>
        <p:nvSpPr>
          <p:cNvPr id="700" name="Google Shape;700;p145"/>
          <p:cNvSpPr/>
          <p:nvPr/>
        </p:nvSpPr>
        <p:spPr>
          <a:xfrm>
            <a:off x="-248899" y="3369747"/>
            <a:ext cx="3002873"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1800" u="none" cap="none" strike="noStrike">
                <a:solidFill>
                  <a:srgbClr val="1A1A1A"/>
                </a:solidFill>
                <a:latin typeface="Raleway"/>
                <a:ea typeface="Raleway"/>
                <a:cs typeface="Raleway"/>
                <a:sym typeface="Raleway"/>
              </a:rPr>
              <a:t>Input to Output mappings</a:t>
            </a:r>
            <a:endParaRPr sz="1800">
              <a:solidFill>
                <a:schemeClr val="dk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146"/>
          <p:cNvSpPr/>
          <p:nvPr/>
        </p:nvSpPr>
        <p:spPr>
          <a:xfrm>
            <a:off x="0" y="864360"/>
            <a:ext cx="9140760" cy="298188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lang="en-US" sz="3600" strike="noStrike">
                <a:solidFill>
                  <a:srgbClr val="1A1A1A"/>
                </a:solidFill>
                <a:latin typeface="Raleway"/>
                <a:ea typeface="Raleway"/>
                <a:cs typeface="Raleway"/>
                <a:sym typeface="Raleway"/>
              </a:rPr>
              <a:t>What enables machine learning </a:t>
            </a:r>
            <a:br>
              <a:rPr lang="en-US" sz="1800">
                <a:solidFill>
                  <a:schemeClr val="dk1"/>
                </a:solidFill>
                <a:latin typeface="Arial"/>
                <a:ea typeface="Arial"/>
                <a:cs typeface="Arial"/>
                <a:sym typeface="Arial"/>
              </a:rPr>
            </a:br>
            <a:r>
              <a:rPr b="1" lang="en-US" sz="3600" strike="noStrike">
                <a:solidFill>
                  <a:srgbClr val="1A1A1A"/>
                </a:solidFill>
                <a:latin typeface="Raleway"/>
                <a:ea typeface="Raleway"/>
                <a:cs typeface="Raleway"/>
                <a:sym typeface="Raleway"/>
              </a:rPr>
              <a:t>to work so well?</a:t>
            </a:r>
            <a:endParaRPr b="0" sz="3600" strike="noStrik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12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Objectives of this Course</a:t>
            </a:r>
            <a:endParaRPr b="0" i="0" sz="2600" u="none" cap="none" strike="noStrike">
              <a:solidFill>
                <a:schemeClr val="dk1"/>
              </a:solidFill>
              <a:latin typeface="Arial"/>
              <a:ea typeface="Arial"/>
              <a:cs typeface="Arial"/>
              <a:sym typeface="Arial"/>
            </a:endParaRPr>
          </a:p>
        </p:txBody>
      </p:sp>
      <p:sp>
        <p:nvSpPr>
          <p:cNvPr id="513" name="Google Shape;513;p120"/>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The meaning behind common AI terminology, including neural networks, machine learning, deep learning, and data science</a:t>
            </a:r>
            <a:endParaRPr b="0" i="0" sz="1800" u="none" cap="none"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What AI realistically can--and cannot--do</a:t>
            </a:r>
            <a:endParaRPr b="0" i="0" sz="1800" u="none" cap="none"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How to spot opportunities to apply AI to problems in your own organization</a:t>
            </a:r>
            <a:endParaRPr b="0" i="0" sz="1800" u="none" cap="none"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What it feels like to build machine learning and data science projects</a:t>
            </a:r>
            <a:endParaRPr b="0" i="0" sz="1800" u="none" cap="none"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How to work with an AI team and build an AI strategy in your company</a:t>
            </a:r>
            <a:endParaRPr b="0" i="0" sz="1800" u="none" cap="none"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Noto Sans Symbols"/>
              <a:buAutoNum type="arabicPeriod"/>
            </a:pPr>
            <a:r>
              <a:rPr b="0" i="0" lang="en-US" sz="1800" u="none" cap="none" strike="noStrike">
                <a:solidFill>
                  <a:srgbClr val="595959"/>
                </a:solidFill>
                <a:latin typeface="Lato"/>
                <a:ea typeface="Lato"/>
                <a:cs typeface="Lato"/>
                <a:sym typeface="Lato"/>
              </a:rPr>
              <a:t>How to navigate ethical and societal discussions surrounding AI</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147"/>
          <p:cNvSpPr/>
          <p:nvPr/>
        </p:nvSpPr>
        <p:spPr>
          <a:xfrm>
            <a:off x="729360" y="1322280"/>
            <a:ext cx="7685280" cy="151524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1" lang="en-US" sz="3600" strike="noStrike">
                <a:solidFill>
                  <a:srgbClr val="1A1A1A"/>
                </a:solidFill>
                <a:latin typeface="Raleway"/>
                <a:ea typeface="Raleway"/>
                <a:cs typeface="Raleway"/>
                <a:sym typeface="Raleway"/>
              </a:rPr>
              <a:t>What is Data</a:t>
            </a:r>
            <a:endParaRPr b="0" sz="3600" strike="noStrike">
              <a:solidFill>
                <a:schemeClr val="dk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14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 Table of Data (Dataset)</a:t>
            </a:r>
            <a:endParaRPr b="0" sz="2600" strike="noStrike">
              <a:solidFill>
                <a:schemeClr val="dk1"/>
              </a:solidFill>
              <a:latin typeface="Arial"/>
              <a:ea typeface="Arial"/>
              <a:cs typeface="Arial"/>
              <a:sym typeface="Arial"/>
            </a:endParaRPr>
          </a:p>
        </p:txBody>
      </p:sp>
      <p:graphicFrame>
        <p:nvGraphicFramePr>
          <p:cNvPr id="716" name="Google Shape;716;p148"/>
          <p:cNvGraphicFramePr/>
          <p:nvPr/>
        </p:nvGraphicFramePr>
        <p:xfrm>
          <a:off x="954360" y="1918080"/>
          <a:ext cx="3000000" cy="3000000"/>
        </p:xfrm>
        <a:graphic>
          <a:graphicData uri="http://schemas.openxmlformats.org/drawingml/2006/table">
            <a:tbl>
              <a:tblPr>
                <a:noFill/>
                <a:tableStyleId>{61160467-C934-4EB8-9AAB-32F5B2B82C4E}</a:tableStyleId>
              </a:tblPr>
              <a:tblGrid>
                <a:gridCol w="3619450"/>
                <a:gridCol w="3619450"/>
              </a:tblGrid>
              <a:tr h="382325">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Size of House (Square Feet)</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Price ($1000)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523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115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645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708</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210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1034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280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2290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355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2545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440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A</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B</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14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 Table of Data (Dataset)</a:t>
            </a:r>
            <a:endParaRPr b="0" sz="2600" strike="noStrike">
              <a:solidFill>
                <a:schemeClr val="dk1"/>
              </a:solidFill>
              <a:latin typeface="Arial"/>
              <a:ea typeface="Arial"/>
              <a:cs typeface="Arial"/>
              <a:sym typeface="Arial"/>
            </a:endParaRPr>
          </a:p>
        </p:txBody>
      </p:sp>
      <p:graphicFrame>
        <p:nvGraphicFramePr>
          <p:cNvPr id="722" name="Google Shape;722;p149"/>
          <p:cNvGraphicFramePr/>
          <p:nvPr/>
        </p:nvGraphicFramePr>
        <p:xfrm>
          <a:off x="954360" y="1918080"/>
          <a:ext cx="3000000" cy="3000000"/>
        </p:xfrm>
        <a:graphic>
          <a:graphicData uri="http://schemas.openxmlformats.org/drawingml/2006/table">
            <a:tbl>
              <a:tblPr>
                <a:noFill/>
                <a:tableStyleId>{61160467-C934-4EB8-9AAB-32F5B2B82C4E}</a:tableStyleId>
              </a:tblPr>
              <a:tblGrid>
                <a:gridCol w="2891875"/>
                <a:gridCol w="1933550"/>
                <a:gridCol w="2413075"/>
              </a:tblGrid>
              <a:tr h="382325">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Size of House (Square Feet)</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 of Bedrooms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Price ($1000)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523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115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645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708</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210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1034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280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2290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355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2545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440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gridSpan="2">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A</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B</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15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Data is often unique to your business</a:t>
            </a:r>
            <a:endParaRPr b="0" sz="2600" strike="noStrike">
              <a:solidFill>
                <a:schemeClr val="dk1"/>
              </a:solidFill>
              <a:latin typeface="Arial"/>
              <a:ea typeface="Arial"/>
              <a:cs typeface="Arial"/>
              <a:sym typeface="Arial"/>
            </a:endParaRPr>
          </a:p>
        </p:txBody>
      </p:sp>
      <p:sp>
        <p:nvSpPr>
          <p:cNvPr id="728" name="Google Shape;728;p150"/>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Data is often unique to your business, and this is an example of a dataset that a real estate agency might have that they tried to help price houses.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It's up to you to decide what is A and what is B, and how to choose these definitions of A and B to make it valuable for your business.</a:t>
            </a:r>
            <a:endParaRPr b="0" sz="1700" strike="noStrike">
              <a:solidFill>
                <a:schemeClr val="dk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15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Another example</a:t>
            </a:r>
            <a:endParaRPr b="0" sz="2600" strike="noStrike">
              <a:solidFill>
                <a:schemeClr val="dk1"/>
              </a:solidFill>
              <a:latin typeface="Arial"/>
              <a:ea typeface="Arial"/>
              <a:cs typeface="Arial"/>
              <a:sym typeface="Arial"/>
            </a:endParaRPr>
          </a:p>
        </p:txBody>
      </p:sp>
      <p:sp>
        <p:nvSpPr>
          <p:cNvPr id="734" name="Google Shape;734;p151"/>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If you have a certain budget and you want to decide what is the size of house you can afford, then you might decide that the input A is how much does someone spend and B is just the size of the house in square feet, and that would be a totally different choice of A and B that tells you, given a certain budget, what's the size of the house you should be maybe looking at.</a:t>
            </a:r>
            <a:endParaRPr b="0" sz="1700" strike="noStrike">
              <a:solidFill>
                <a:schemeClr val="dk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152"/>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 Table of Data (Dataset)</a:t>
            </a:r>
            <a:endParaRPr b="0" sz="2600" strike="noStrike">
              <a:solidFill>
                <a:schemeClr val="dk1"/>
              </a:solidFill>
              <a:latin typeface="Arial"/>
              <a:ea typeface="Arial"/>
              <a:cs typeface="Arial"/>
              <a:sym typeface="Arial"/>
            </a:endParaRPr>
          </a:p>
        </p:txBody>
      </p:sp>
      <p:graphicFrame>
        <p:nvGraphicFramePr>
          <p:cNvPr id="740" name="Google Shape;740;p152"/>
          <p:cNvGraphicFramePr/>
          <p:nvPr/>
        </p:nvGraphicFramePr>
        <p:xfrm>
          <a:off x="954360" y="1918080"/>
          <a:ext cx="3000000" cy="3000000"/>
        </p:xfrm>
        <a:graphic>
          <a:graphicData uri="http://schemas.openxmlformats.org/drawingml/2006/table">
            <a:tbl>
              <a:tblPr>
                <a:noFill/>
                <a:tableStyleId>{61160467-C934-4EB8-9AAB-32F5B2B82C4E}</a:tableStyleId>
              </a:tblPr>
              <a:tblGrid>
                <a:gridCol w="2891875"/>
                <a:gridCol w="1933550"/>
                <a:gridCol w="2413075"/>
              </a:tblGrid>
              <a:tr h="382325">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Size of House (Square Feet)</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 of Bedrooms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Price ($1000)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523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115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645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708</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210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1034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280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2290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355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2545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440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gridSpan="2">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B</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A</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15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Acquiring data</a:t>
            </a:r>
            <a:endParaRPr b="0" sz="2600" strike="noStrike">
              <a:solidFill>
                <a:schemeClr val="dk1"/>
              </a:solidFill>
              <a:latin typeface="Arial"/>
              <a:ea typeface="Arial"/>
              <a:cs typeface="Arial"/>
              <a:sym typeface="Arial"/>
            </a:endParaRPr>
          </a:p>
        </p:txBody>
      </p:sp>
      <p:sp>
        <p:nvSpPr>
          <p:cNvPr id="746" name="Google Shape;746;p153"/>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Manual labeling</a:t>
            </a:r>
            <a:endParaRPr b="0" sz="1700" strike="noStrike">
              <a:solidFill>
                <a:schemeClr val="dk1"/>
              </a:solidFill>
              <a:latin typeface="Arial"/>
              <a:ea typeface="Arial"/>
              <a:cs typeface="Arial"/>
              <a:sym typeface="Arial"/>
            </a:endParaRPr>
          </a:p>
        </p:txBody>
      </p:sp>
      <p:pic>
        <p:nvPicPr>
          <p:cNvPr id="747" name="Google Shape;747;p153"/>
          <p:cNvPicPr preferRelativeResize="0"/>
          <p:nvPr/>
        </p:nvPicPr>
        <p:blipFill rotWithShape="1">
          <a:blip r:embed="rId3">
            <a:alphaModFix/>
          </a:blip>
          <a:srcRect b="0" l="0" r="0" t="0"/>
          <a:stretch/>
        </p:blipFill>
        <p:spPr>
          <a:xfrm>
            <a:off x="600120" y="2827800"/>
            <a:ext cx="7940520" cy="101052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15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Acquiring data</a:t>
            </a:r>
            <a:endParaRPr b="0" sz="2600" strike="noStrike">
              <a:solidFill>
                <a:schemeClr val="dk1"/>
              </a:solidFill>
              <a:latin typeface="Arial"/>
              <a:ea typeface="Arial"/>
              <a:cs typeface="Arial"/>
              <a:sym typeface="Arial"/>
            </a:endParaRPr>
          </a:p>
        </p:txBody>
      </p:sp>
      <p:sp>
        <p:nvSpPr>
          <p:cNvPr id="753" name="Google Shape;753;p154"/>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From observing behaviors of humans</a:t>
            </a:r>
            <a:endParaRPr b="0" sz="1700" strike="noStrike">
              <a:solidFill>
                <a:schemeClr val="dk1"/>
              </a:solidFill>
              <a:latin typeface="Arial"/>
              <a:ea typeface="Arial"/>
              <a:cs typeface="Arial"/>
              <a:sym typeface="Arial"/>
            </a:endParaRPr>
          </a:p>
          <a:p>
            <a:pPr indent="0" lvl="0" marL="457200" marR="0" rtl="0" algn="l">
              <a:lnSpc>
                <a:spcPct val="115000"/>
              </a:lnSpc>
              <a:spcBef>
                <a:spcPts val="1599"/>
              </a:spcBef>
              <a:spcAft>
                <a:spcPts val="0"/>
              </a:spcAft>
              <a:buNone/>
            </a:pPr>
            <a:r>
              <a:t/>
            </a:r>
            <a:endParaRPr b="0" sz="1700" strike="noStrike">
              <a:solidFill>
                <a:schemeClr val="dk1"/>
              </a:solidFill>
              <a:latin typeface="Arial"/>
              <a:ea typeface="Arial"/>
              <a:cs typeface="Arial"/>
              <a:sym typeface="Arial"/>
            </a:endParaRPr>
          </a:p>
        </p:txBody>
      </p:sp>
      <p:graphicFrame>
        <p:nvGraphicFramePr>
          <p:cNvPr id="754" name="Google Shape;754;p154"/>
          <p:cNvGraphicFramePr/>
          <p:nvPr/>
        </p:nvGraphicFramePr>
        <p:xfrm>
          <a:off x="1281960" y="2571840"/>
          <a:ext cx="3000000" cy="3000000"/>
        </p:xfrm>
        <a:graphic>
          <a:graphicData uri="http://schemas.openxmlformats.org/drawingml/2006/table">
            <a:tbl>
              <a:tblPr>
                <a:noFill/>
                <a:tableStyleId>{61160467-C934-4EB8-9AAB-32F5B2B82C4E}</a:tableStyleId>
              </a:tblPr>
              <a:tblGrid>
                <a:gridCol w="1809725"/>
                <a:gridCol w="1809725"/>
                <a:gridCol w="1809725"/>
                <a:gridCol w="1809725"/>
              </a:tblGrid>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User ID</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Time</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Price ($)</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Purchased</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4783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Jan 21 08:15.20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7.95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yes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3893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Mar 3 11:30.15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yes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8384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Jun 11 14:15.05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9.50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no</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0931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Aug 2 20:30.55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12.90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yes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15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Acquiring data</a:t>
            </a:r>
            <a:endParaRPr b="0" sz="2600" strike="noStrike">
              <a:solidFill>
                <a:schemeClr val="dk1"/>
              </a:solidFill>
              <a:latin typeface="Arial"/>
              <a:ea typeface="Arial"/>
              <a:cs typeface="Arial"/>
              <a:sym typeface="Arial"/>
            </a:endParaRPr>
          </a:p>
        </p:txBody>
      </p:sp>
      <p:sp>
        <p:nvSpPr>
          <p:cNvPr id="760" name="Google Shape;760;p155"/>
          <p:cNvSpPr/>
          <p:nvPr/>
        </p:nvSpPr>
        <p:spPr>
          <a:xfrm>
            <a:off x="729360" y="2079000"/>
            <a:ext cx="7685640" cy="2120400"/>
          </a:xfrm>
          <a:prstGeom prst="rect">
            <a:avLst/>
          </a:prstGeom>
          <a:noFill/>
          <a:ln>
            <a:noFill/>
          </a:ln>
        </p:spPr>
        <p:txBody>
          <a:bodyPr anchorCtr="0" anchor="t" bIns="91425" lIns="90000" spcFirstLastPara="1" rIns="90000" wrap="square" tIns="91425">
            <a:noAutofit/>
          </a:bodyPr>
          <a:lstStyle/>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From observing behaviors of machines</a:t>
            </a:r>
            <a:endParaRPr b="0" sz="1700" strike="noStrike">
              <a:solidFill>
                <a:schemeClr val="dk1"/>
              </a:solidFill>
              <a:latin typeface="Arial"/>
              <a:ea typeface="Arial"/>
              <a:cs typeface="Arial"/>
              <a:sym typeface="Arial"/>
            </a:endParaRPr>
          </a:p>
          <a:p>
            <a:pPr indent="0" lvl="0" marL="457200" marR="0" rtl="0" algn="l">
              <a:lnSpc>
                <a:spcPct val="115000"/>
              </a:lnSpc>
              <a:spcBef>
                <a:spcPts val="1599"/>
              </a:spcBef>
              <a:spcAft>
                <a:spcPts val="0"/>
              </a:spcAft>
              <a:buNone/>
            </a:pPr>
            <a:r>
              <a:t/>
            </a:r>
            <a:endParaRPr b="0" sz="1700" strike="noStrike">
              <a:solidFill>
                <a:schemeClr val="dk1"/>
              </a:solidFill>
              <a:latin typeface="Arial"/>
              <a:ea typeface="Arial"/>
              <a:cs typeface="Arial"/>
              <a:sym typeface="Arial"/>
            </a:endParaRPr>
          </a:p>
        </p:txBody>
      </p:sp>
      <p:graphicFrame>
        <p:nvGraphicFramePr>
          <p:cNvPr id="761" name="Google Shape;761;p155"/>
          <p:cNvGraphicFramePr/>
          <p:nvPr/>
        </p:nvGraphicFramePr>
        <p:xfrm>
          <a:off x="1281960" y="2571840"/>
          <a:ext cx="3000000" cy="3000000"/>
        </p:xfrm>
        <a:graphic>
          <a:graphicData uri="http://schemas.openxmlformats.org/drawingml/2006/table">
            <a:tbl>
              <a:tblPr>
                <a:noFill/>
                <a:tableStyleId>{61160467-C934-4EB8-9AAB-32F5B2B82C4E}</a:tableStyleId>
              </a:tblPr>
              <a:tblGrid>
                <a:gridCol w="1809725"/>
                <a:gridCol w="1809725"/>
                <a:gridCol w="1809725"/>
                <a:gridCol w="1809725"/>
              </a:tblGrid>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Machine</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Temperature</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Pressure (psi)</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Machine Fault</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17987</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60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7.65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34672</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25.50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08542</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140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75.50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Y</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98536</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165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125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Y</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gridSpan="3">
                  <a:txBody>
                    <a:bodyPr/>
                    <a:lstStyle/>
                    <a:p>
                      <a:pPr indent="0" lvl="0" marL="0" marR="0" rtl="0" algn="ctr">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Input A</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hMerge="1"/>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Input B</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156"/>
          <p:cNvSpPr/>
          <p:nvPr/>
        </p:nvSpPr>
        <p:spPr>
          <a:xfrm>
            <a:off x="729360" y="2079000"/>
            <a:ext cx="7685640" cy="2805120"/>
          </a:xfrm>
          <a:prstGeom prst="rect">
            <a:avLst/>
          </a:prstGeom>
          <a:noFill/>
          <a:ln>
            <a:noFill/>
          </a:ln>
        </p:spPr>
        <p:txBody>
          <a:bodyPr anchorCtr="0" anchor="t" bIns="91425" lIns="90000" spcFirstLastPara="1" rIns="90000" wrap="square" tIns="91425">
            <a:noAutofit/>
          </a:bodyPr>
          <a:lstStyle/>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Download from websites / partnerships</a:t>
            </a:r>
            <a:endParaRPr b="0" sz="1700" strike="noStrike">
              <a:solidFill>
                <a:schemeClr val="dk1"/>
              </a:solidFill>
              <a:latin typeface="Arial"/>
              <a:ea typeface="Arial"/>
              <a:cs typeface="Arial"/>
              <a:sym typeface="Arial"/>
            </a:endParaRPr>
          </a:p>
          <a:p>
            <a:pPr indent="-333359" lvl="1" marL="9144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Thanks to the open internet you can find so many datasets available for free online</a:t>
            </a:r>
            <a:endParaRPr b="0" i="0" sz="1700" u="none" cap="none" strike="noStrike">
              <a:solidFill>
                <a:schemeClr val="dk1"/>
              </a:solidFill>
              <a:latin typeface="Arial"/>
              <a:ea typeface="Arial"/>
              <a:cs typeface="Arial"/>
              <a:sym typeface="Arial"/>
            </a:endParaRPr>
          </a:p>
          <a:p>
            <a:pPr indent="-333359" lvl="2" marL="13716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Computer vision or image datasets</a:t>
            </a:r>
            <a:endParaRPr b="0" i="0" sz="1700" u="none" cap="none" strike="noStrike">
              <a:solidFill>
                <a:schemeClr val="dk1"/>
              </a:solidFill>
              <a:latin typeface="Arial"/>
              <a:ea typeface="Arial"/>
              <a:cs typeface="Arial"/>
              <a:sym typeface="Arial"/>
            </a:endParaRPr>
          </a:p>
          <a:p>
            <a:pPr indent="-333359" lvl="2" marL="13716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Self driving car datasets</a:t>
            </a:r>
            <a:endParaRPr b="0" i="0" sz="1700" u="none" cap="none" strike="noStrike">
              <a:solidFill>
                <a:schemeClr val="dk1"/>
              </a:solidFill>
              <a:latin typeface="Arial"/>
              <a:ea typeface="Arial"/>
              <a:cs typeface="Arial"/>
              <a:sym typeface="Arial"/>
            </a:endParaRPr>
          </a:p>
          <a:p>
            <a:pPr indent="-333359" lvl="2" marL="13716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Speech recognition datasets</a:t>
            </a:r>
            <a:endParaRPr b="0" i="0" sz="1700" u="none" cap="none" strike="noStrike">
              <a:solidFill>
                <a:schemeClr val="dk1"/>
              </a:solidFill>
              <a:latin typeface="Arial"/>
              <a:ea typeface="Arial"/>
              <a:cs typeface="Arial"/>
              <a:sym typeface="Arial"/>
            </a:endParaRPr>
          </a:p>
          <a:p>
            <a:pPr indent="-333359" lvl="2" marL="13716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Medical imaging datasets</a:t>
            </a:r>
            <a:endParaRPr b="0" i="0" sz="1700" u="none" cap="none" strike="noStrike">
              <a:solidFill>
                <a:schemeClr val="dk1"/>
              </a:solidFill>
              <a:latin typeface="Arial"/>
              <a:ea typeface="Arial"/>
              <a:cs typeface="Arial"/>
              <a:sym typeface="Arial"/>
            </a:endParaRPr>
          </a:p>
          <a:p>
            <a:pPr indent="-333359" lvl="1" marL="9144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Keep in mind licensing and copyright</a:t>
            </a:r>
            <a:endParaRPr b="0" i="0" sz="1700" u="none" cap="none" strike="noStrike">
              <a:solidFill>
                <a:schemeClr val="dk1"/>
              </a:solidFill>
              <a:latin typeface="Arial"/>
              <a:ea typeface="Arial"/>
              <a:cs typeface="Arial"/>
              <a:sym typeface="Arial"/>
            </a:endParaRPr>
          </a:p>
        </p:txBody>
      </p:sp>
      <p:sp>
        <p:nvSpPr>
          <p:cNvPr id="767" name="Google Shape;767;p15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Acquiring data</a:t>
            </a:r>
            <a:endParaRPr b="0" sz="2600"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121"/>
          <p:cNvSpPr/>
          <p:nvPr/>
        </p:nvSpPr>
        <p:spPr>
          <a:xfrm>
            <a:off x="0" y="0"/>
            <a:ext cx="9140760" cy="5140440"/>
          </a:xfrm>
          <a:prstGeom prst="rect">
            <a:avLst/>
          </a:prstGeom>
          <a:solidFill>
            <a:srgbClr val="E9ED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21"/>
          <p:cNvSpPr/>
          <p:nvPr/>
        </p:nvSpPr>
        <p:spPr>
          <a:xfrm>
            <a:off x="729360" y="734040"/>
            <a:ext cx="7685280" cy="124164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8000" u="none" cap="none" strike="noStrike">
                <a:solidFill>
                  <a:srgbClr val="1A1A1A"/>
                </a:solidFill>
                <a:latin typeface="Raleway"/>
                <a:ea typeface="Raleway"/>
                <a:cs typeface="Raleway"/>
                <a:sym typeface="Raleway"/>
              </a:rPr>
              <a:t>$13 Trillion</a:t>
            </a:r>
            <a:endParaRPr b="0" i="0" sz="8000" u="none" cap="none" strike="noStrike">
              <a:solidFill>
                <a:schemeClr val="dk1"/>
              </a:solidFill>
              <a:latin typeface="Arial"/>
              <a:ea typeface="Arial"/>
              <a:cs typeface="Arial"/>
              <a:sym typeface="Arial"/>
            </a:endParaRPr>
          </a:p>
        </p:txBody>
      </p:sp>
      <p:sp>
        <p:nvSpPr>
          <p:cNvPr id="520" name="Google Shape;520;p121"/>
          <p:cNvSpPr/>
          <p:nvPr/>
        </p:nvSpPr>
        <p:spPr>
          <a:xfrm>
            <a:off x="729360" y="2273040"/>
            <a:ext cx="7685280" cy="157716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600" u="none" cap="none" strike="noStrike">
                <a:solidFill>
                  <a:srgbClr val="1A1A1A"/>
                </a:solidFill>
                <a:latin typeface="Lato"/>
                <a:ea typeface="Lato"/>
                <a:cs typeface="Lato"/>
                <a:sym typeface="Lato"/>
              </a:rPr>
              <a:t>AI value creation by 2030</a:t>
            </a:r>
            <a:endParaRPr b="0" i="0" sz="1600" u="none" cap="none" strike="noStrike">
              <a:solidFill>
                <a:schemeClr val="dk1"/>
              </a:solidFill>
              <a:latin typeface="Arial"/>
              <a:ea typeface="Arial"/>
              <a:cs typeface="Arial"/>
              <a:sym typeface="Arial"/>
            </a:endParaRPr>
          </a:p>
        </p:txBody>
      </p:sp>
      <p:sp>
        <p:nvSpPr>
          <p:cNvPr id="521" name="Google Shape;521;p121"/>
          <p:cNvSpPr/>
          <p:nvPr/>
        </p:nvSpPr>
        <p:spPr>
          <a:xfrm>
            <a:off x="729360" y="4503240"/>
            <a:ext cx="4085640" cy="36432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0" i="0" lang="en-US" sz="1400" u="sng" cap="none" strike="noStrike">
                <a:solidFill>
                  <a:srgbClr val="0000FF"/>
                </a:solidFill>
                <a:latin typeface="Lato"/>
                <a:ea typeface="Lato"/>
                <a:cs typeface="Lato"/>
                <a:sym typeface="Lato"/>
                <a:hlinkClick r:id="rId3">
                  <a:extLst>
                    <a:ext uri="{A12FA001-AC4F-418D-AE19-62706E023703}">
                      <ahyp:hlinkClr val="tx"/>
                    </a:ext>
                  </a:extLst>
                </a:hlinkClick>
              </a:rPr>
              <a:t>Source: McKinsey Global Institute</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157"/>
          <p:cNvSpPr/>
          <p:nvPr/>
        </p:nvSpPr>
        <p:spPr>
          <a:xfrm>
            <a:off x="730080" y="1318680"/>
            <a:ext cx="3297600" cy="1684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Use and misuse of data</a:t>
            </a:r>
            <a:endParaRPr b="0" sz="2600" strike="noStrike">
              <a:solidFill>
                <a:schemeClr val="dk1"/>
              </a:solidFill>
              <a:latin typeface="Arial"/>
              <a:ea typeface="Arial"/>
              <a:cs typeface="Arial"/>
              <a:sym typeface="Arial"/>
            </a:endParaRPr>
          </a:p>
        </p:txBody>
      </p:sp>
      <p:pic>
        <p:nvPicPr>
          <p:cNvPr id="773" name="Google Shape;773;p157"/>
          <p:cNvPicPr preferRelativeResize="0"/>
          <p:nvPr/>
        </p:nvPicPr>
        <p:blipFill rotWithShape="1">
          <a:blip r:embed="rId3">
            <a:alphaModFix/>
          </a:blip>
          <a:srcRect b="0" l="23410" r="22653" t="0"/>
          <a:stretch/>
        </p:blipFill>
        <p:spPr>
          <a:xfrm>
            <a:off x="955080" y="3056400"/>
            <a:ext cx="920160" cy="906840"/>
          </a:xfrm>
          <a:prstGeom prst="rect">
            <a:avLst/>
          </a:prstGeom>
          <a:noFill/>
          <a:ln>
            <a:noFill/>
          </a:ln>
        </p:spPr>
      </p:pic>
      <p:pic>
        <p:nvPicPr>
          <p:cNvPr id="774" name="Google Shape;774;p157"/>
          <p:cNvPicPr preferRelativeResize="0"/>
          <p:nvPr/>
        </p:nvPicPr>
        <p:blipFill rotWithShape="1">
          <a:blip r:embed="rId4">
            <a:alphaModFix/>
          </a:blip>
          <a:srcRect b="0" l="0" r="0" t="0"/>
          <a:stretch/>
        </p:blipFill>
        <p:spPr>
          <a:xfrm>
            <a:off x="2838960" y="3006000"/>
            <a:ext cx="906840" cy="906840"/>
          </a:xfrm>
          <a:prstGeom prst="rect">
            <a:avLst/>
          </a:prstGeom>
          <a:noFill/>
          <a:ln>
            <a:noFill/>
          </a:ln>
        </p:spPr>
      </p:pic>
      <p:cxnSp>
        <p:nvCxnSpPr>
          <p:cNvPr id="775" name="Google Shape;775;p157"/>
          <p:cNvCxnSpPr/>
          <p:nvPr/>
        </p:nvCxnSpPr>
        <p:spPr>
          <a:xfrm flipH="1" rot="10800000">
            <a:off x="1416600" y="3919080"/>
            <a:ext cx="1874100" cy="47400"/>
          </a:xfrm>
          <a:prstGeom prst="curvedConnector3">
            <a:avLst>
              <a:gd fmla="val 0" name="adj1"/>
            </a:avLst>
          </a:prstGeom>
          <a:noFill/>
          <a:ln cap="flat" cmpd="sng" w="9525">
            <a:solidFill>
              <a:srgbClr val="1A1A1A"/>
            </a:solidFill>
            <a:prstDash val="solid"/>
            <a:round/>
            <a:headEnd len="med" w="med" type="triangle"/>
            <a:tailEnd len="sm" w="sm" type="none"/>
          </a:ln>
        </p:spPr>
      </p:cxnSp>
      <p:cxnSp>
        <p:nvCxnSpPr>
          <p:cNvPr id="776" name="Google Shape;776;p157"/>
          <p:cNvCxnSpPr/>
          <p:nvPr/>
        </p:nvCxnSpPr>
        <p:spPr>
          <a:xfrm flipH="1" rot="10800000">
            <a:off x="1416600" y="3009000"/>
            <a:ext cx="1874100" cy="47400"/>
          </a:xfrm>
          <a:prstGeom prst="curvedConnector3">
            <a:avLst>
              <a:gd fmla="val 0" name="adj1"/>
            </a:avLst>
          </a:prstGeom>
          <a:noFill/>
          <a:ln cap="flat" cmpd="sng" w="9525">
            <a:solidFill>
              <a:srgbClr val="1A1A1A"/>
            </a:solidFill>
            <a:prstDash val="solid"/>
            <a:round/>
            <a:headEnd len="sm" w="sm" type="none"/>
            <a:tailEnd len="med" w="med" type="triangle"/>
          </a:ln>
        </p:spPr>
      </p:cxnSp>
      <p:sp>
        <p:nvSpPr>
          <p:cNvPr id="777" name="Google Shape;777;p157"/>
          <p:cNvSpPr/>
          <p:nvPr/>
        </p:nvSpPr>
        <p:spPr>
          <a:xfrm>
            <a:off x="5174280" y="1352520"/>
            <a:ext cx="3517200" cy="30222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Give me three years to build up my IT team, we're collecting so much data.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Then after three years, I'll have this perfect dataset.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We'll do AI then.</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1" lang="en-US" sz="1700" strike="noStrike">
                <a:solidFill>
                  <a:srgbClr val="595959"/>
                </a:solidFill>
                <a:latin typeface="Lato"/>
                <a:ea typeface="Lato"/>
                <a:cs typeface="Lato"/>
                <a:sym typeface="Lato"/>
              </a:rPr>
              <a:t>What’s wrong with this approach?</a:t>
            </a:r>
            <a:endParaRPr b="0" sz="1700" strike="noStrike">
              <a:solidFill>
                <a:schemeClr val="dk1"/>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158"/>
          <p:cNvSpPr/>
          <p:nvPr/>
        </p:nvSpPr>
        <p:spPr>
          <a:xfrm>
            <a:off x="730080" y="1318680"/>
            <a:ext cx="3297600" cy="1684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Use and misuse of data</a:t>
            </a:r>
            <a:endParaRPr b="0" sz="2600" strike="noStrike">
              <a:solidFill>
                <a:schemeClr val="dk1"/>
              </a:solidFill>
              <a:latin typeface="Arial"/>
              <a:ea typeface="Arial"/>
              <a:cs typeface="Arial"/>
              <a:sym typeface="Arial"/>
            </a:endParaRPr>
          </a:p>
        </p:txBody>
      </p:sp>
      <p:pic>
        <p:nvPicPr>
          <p:cNvPr id="783" name="Google Shape;783;p158"/>
          <p:cNvPicPr preferRelativeResize="0"/>
          <p:nvPr/>
        </p:nvPicPr>
        <p:blipFill rotWithShape="1">
          <a:blip r:embed="rId3">
            <a:alphaModFix/>
          </a:blip>
          <a:srcRect b="0" l="23410" r="22653" t="0"/>
          <a:stretch/>
        </p:blipFill>
        <p:spPr>
          <a:xfrm>
            <a:off x="955080" y="3056400"/>
            <a:ext cx="920160" cy="906840"/>
          </a:xfrm>
          <a:prstGeom prst="rect">
            <a:avLst/>
          </a:prstGeom>
          <a:noFill/>
          <a:ln>
            <a:noFill/>
          </a:ln>
        </p:spPr>
      </p:pic>
      <p:pic>
        <p:nvPicPr>
          <p:cNvPr id="784" name="Google Shape;784;p158"/>
          <p:cNvPicPr preferRelativeResize="0"/>
          <p:nvPr/>
        </p:nvPicPr>
        <p:blipFill rotWithShape="1">
          <a:blip r:embed="rId4">
            <a:alphaModFix/>
          </a:blip>
          <a:srcRect b="0" l="0" r="0" t="0"/>
          <a:stretch/>
        </p:blipFill>
        <p:spPr>
          <a:xfrm>
            <a:off x="2838960" y="3006000"/>
            <a:ext cx="906840" cy="906840"/>
          </a:xfrm>
          <a:prstGeom prst="rect">
            <a:avLst/>
          </a:prstGeom>
          <a:noFill/>
          <a:ln>
            <a:noFill/>
          </a:ln>
        </p:spPr>
      </p:pic>
      <p:cxnSp>
        <p:nvCxnSpPr>
          <p:cNvPr id="785" name="Google Shape;785;p158"/>
          <p:cNvCxnSpPr/>
          <p:nvPr/>
        </p:nvCxnSpPr>
        <p:spPr>
          <a:xfrm flipH="1" rot="10800000">
            <a:off x="1416600" y="3919080"/>
            <a:ext cx="1874100" cy="47400"/>
          </a:xfrm>
          <a:prstGeom prst="curvedConnector3">
            <a:avLst>
              <a:gd fmla="val 0" name="adj1"/>
            </a:avLst>
          </a:prstGeom>
          <a:noFill/>
          <a:ln cap="flat" cmpd="sng" w="9525">
            <a:solidFill>
              <a:srgbClr val="1A1A1A"/>
            </a:solidFill>
            <a:prstDash val="solid"/>
            <a:round/>
            <a:headEnd len="med" w="med" type="triangle"/>
            <a:tailEnd len="sm" w="sm" type="none"/>
          </a:ln>
        </p:spPr>
      </p:cxnSp>
      <p:cxnSp>
        <p:nvCxnSpPr>
          <p:cNvPr id="786" name="Google Shape;786;p158"/>
          <p:cNvCxnSpPr/>
          <p:nvPr/>
        </p:nvCxnSpPr>
        <p:spPr>
          <a:xfrm flipH="1" rot="10800000">
            <a:off x="1416600" y="3009000"/>
            <a:ext cx="1874100" cy="47400"/>
          </a:xfrm>
          <a:prstGeom prst="curvedConnector3">
            <a:avLst>
              <a:gd fmla="val 0" name="adj1"/>
            </a:avLst>
          </a:prstGeom>
          <a:noFill/>
          <a:ln cap="flat" cmpd="sng" w="9525">
            <a:solidFill>
              <a:srgbClr val="1A1A1A"/>
            </a:solidFill>
            <a:prstDash val="solid"/>
            <a:round/>
            <a:headEnd len="sm" w="sm" type="none"/>
            <a:tailEnd len="med" w="med" type="triangle"/>
          </a:ln>
        </p:spPr>
      </p:cxnSp>
      <p:sp>
        <p:nvSpPr>
          <p:cNvPr id="787" name="Google Shape;787;p158"/>
          <p:cNvSpPr/>
          <p:nvPr/>
        </p:nvSpPr>
        <p:spPr>
          <a:xfrm>
            <a:off x="5174280" y="1352520"/>
            <a:ext cx="3517200" cy="30222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1" lang="en-US" sz="1700" strike="noStrike">
                <a:solidFill>
                  <a:srgbClr val="595959"/>
                </a:solidFill>
                <a:latin typeface="Lato"/>
                <a:ea typeface="Lato"/>
                <a:cs typeface="Lato"/>
                <a:sym typeface="Lato"/>
              </a:rPr>
              <a:t>It turns out that's a really bad strategy.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Once you've started collecting some data, go ahead and start showing it or feeding it to an AI team.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Then the AI team can give feedback to your IT team on what types of data to collect and what types of IT infrastructure to keep on building.</a:t>
            </a:r>
            <a:endParaRPr b="0" sz="1700" strike="noStrike">
              <a:solidFill>
                <a:schemeClr val="dk1"/>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15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a:t>
            </a:r>
            <a:endParaRPr b="0" sz="2600" strike="noStrike">
              <a:solidFill>
                <a:schemeClr val="dk1"/>
              </a:solidFill>
              <a:latin typeface="Arial"/>
              <a:ea typeface="Arial"/>
              <a:cs typeface="Arial"/>
              <a:sym typeface="Arial"/>
            </a:endParaRPr>
          </a:p>
        </p:txBody>
      </p:sp>
      <p:sp>
        <p:nvSpPr>
          <p:cNvPr id="793" name="Google Shape;793;p159"/>
          <p:cNvSpPr/>
          <p:nvPr/>
        </p:nvSpPr>
        <p:spPr>
          <a:xfrm>
            <a:off x="729360" y="2079000"/>
            <a:ext cx="4378320" cy="21204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Maybe an AI team can look at your factory data and say, "Hey. You know what? If you can collect data from this big manufacturing machine, not just once every ten minutes, but instead once every one minute, then we could do a much better job building a preventative maintenance systems for you.”</a:t>
            </a:r>
            <a:endParaRPr b="0" sz="1700" strike="noStrike">
              <a:solidFill>
                <a:schemeClr val="dk1"/>
              </a:solidFill>
              <a:latin typeface="Arial"/>
              <a:ea typeface="Arial"/>
              <a:cs typeface="Arial"/>
              <a:sym typeface="Arial"/>
            </a:endParaRPr>
          </a:p>
        </p:txBody>
      </p:sp>
      <p:graphicFrame>
        <p:nvGraphicFramePr>
          <p:cNvPr id="794" name="Google Shape;794;p159"/>
          <p:cNvGraphicFramePr/>
          <p:nvPr/>
        </p:nvGraphicFramePr>
        <p:xfrm>
          <a:off x="5523480" y="2183760"/>
          <a:ext cx="3000000" cy="3000000"/>
        </p:xfrm>
        <a:graphic>
          <a:graphicData uri="http://schemas.openxmlformats.org/drawingml/2006/table">
            <a:tbl>
              <a:tblPr>
                <a:noFill/>
                <a:tableStyleId>{61160467-C934-4EB8-9AAB-32F5B2B82C4E}</a:tableStyleId>
              </a:tblPr>
              <a:tblGrid>
                <a:gridCol w="737275"/>
                <a:gridCol w="902150"/>
                <a:gridCol w="809275"/>
                <a:gridCol w="819725"/>
              </a:tblGrid>
              <a:tr h="466200">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Machine</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Temperature</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Pressure (psi)</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Machine Fault</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550">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17987</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60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7.65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550">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34672</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100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25.50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550">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08542</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140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75.50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Y</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1550">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98536</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165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125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Y</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27950">
                <a:tc gridSpan="3">
                  <a:txBody>
                    <a:bodyPr/>
                    <a:lstStyle/>
                    <a:p>
                      <a:pPr indent="0" lvl="0" marL="0" marR="0" rtl="0" algn="ctr">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Input A</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hMerge="1"/>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Input B</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160"/>
          <p:cNvSpPr/>
          <p:nvPr/>
        </p:nvSpPr>
        <p:spPr>
          <a:xfrm>
            <a:off x="730080" y="1318680"/>
            <a:ext cx="3297600" cy="1684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Use and misuse of data</a:t>
            </a:r>
            <a:endParaRPr b="0" sz="2600" strike="noStrike">
              <a:solidFill>
                <a:schemeClr val="dk1"/>
              </a:solidFill>
              <a:latin typeface="Arial"/>
              <a:ea typeface="Arial"/>
              <a:cs typeface="Arial"/>
              <a:sym typeface="Arial"/>
            </a:endParaRPr>
          </a:p>
        </p:txBody>
      </p:sp>
      <p:pic>
        <p:nvPicPr>
          <p:cNvPr id="800" name="Google Shape;800;p160"/>
          <p:cNvPicPr preferRelativeResize="0"/>
          <p:nvPr/>
        </p:nvPicPr>
        <p:blipFill rotWithShape="1">
          <a:blip r:embed="rId3">
            <a:alphaModFix/>
          </a:blip>
          <a:srcRect b="0" l="23410" r="22653" t="0"/>
          <a:stretch/>
        </p:blipFill>
        <p:spPr>
          <a:xfrm>
            <a:off x="955080" y="3056400"/>
            <a:ext cx="920160" cy="906840"/>
          </a:xfrm>
          <a:prstGeom prst="rect">
            <a:avLst/>
          </a:prstGeom>
          <a:noFill/>
          <a:ln>
            <a:noFill/>
          </a:ln>
        </p:spPr>
      </p:pic>
      <p:pic>
        <p:nvPicPr>
          <p:cNvPr id="801" name="Google Shape;801;p160"/>
          <p:cNvPicPr preferRelativeResize="0"/>
          <p:nvPr/>
        </p:nvPicPr>
        <p:blipFill rotWithShape="1">
          <a:blip r:embed="rId4">
            <a:alphaModFix/>
          </a:blip>
          <a:srcRect b="0" l="0" r="0" t="0"/>
          <a:stretch/>
        </p:blipFill>
        <p:spPr>
          <a:xfrm>
            <a:off x="2838960" y="3006000"/>
            <a:ext cx="906840" cy="906840"/>
          </a:xfrm>
          <a:prstGeom prst="rect">
            <a:avLst/>
          </a:prstGeom>
          <a:noFill/>
          <a:ln>
            <a:noFill/>
          </a:ln>
        </p:spPr>
      </p:pic>
      <p:cxnSp>
        <p:nvCxnSpPr>
          <p:cNvPr id="802" name="Google Shape;802;p160"/>
          <p:cNvCxnSpPr/>
          <p:nvPr/>
        </p:nvCxnSpPr>
        <p:spPr>
          <a:xfrm flipH="1" rot="10800000">
            <a:off x="1416600" y="3919080"/>
            <a:ext cx="1874100" cy="47400"/>
          </a:xfrm>
          <a:prstGeom prst="curvedConnector3">
            <a:avLst>
              <a:gd fmla="val 0" name="adj1"/>
            </a:avLst>
          </a:prstGeom>
          <a:noFill/>
          <a:ln cap="flat" cmpd="sng" w="9525">
            <a:solidFill>
              <a:srgbClr val="1A1A1A"/>
            </a:solidFill>
            <a:prstDash val="solid"/>
            <a:round/>
            <a:headEnd len="med" w="med" type="triangle"/>
            <a:tailEnd len="sm" w="sm" type="none"/>
          </a:ln>
        </p:spPr>
      </p:cxnSp>
      <p:cxnSp>
        <p:nvCxnSpPr>
          <p:cNvPr id="803" name="Google Shape;803;p160"/>
          <p:cNvCxnSpPr/>
          <p:nvPr/>
        </p:nvCxnSpPr>
        <p:spPr>
          <a:xfrm flipH="1" rot="10800000">
            <a:off x="1416600" y="3009000"/>
            <a:ext cx="1874100" cy="47400"/>
          </a:xfrm>
          <a:prstGeom prst="curvedConnector3">
            <a:avLst>
              <a:gd fmla="val 0" name="adj1"/>
            </a:avLst>
          </a:prstGeom>
          <a:noFill/>
          <a:ln cap="flat" cmpd="sng" w="9525">
            <a:solidFill>
              <a:srgbClr val="1A1A1A"/>
            </a:solidFill>
            <a:prstDash val="solid"/>
            <a:round/>
            <a:headEnd len="sm" w="sm" type="none"/>
            <a:tailEnd len="med" w="med" type="triangle"/>
          </a:ln>
        </p:spPr>
      </p:cxnSp>
      <p:sp>
        <p:nvSpPr>
          <p:cNvPr id="804" name="Google Shape;804;p160"/>
          <p:cNvSpPr/>
          <p:nvPr/>
        </p:nvSpPr>
        <p:spPr>
          <a:xfrm>
            <a:off x="5174280" y="1352520"/>
            <a:ext cx="3517200" cy="30222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"Hey, I have so much data. Surely, an AI team can make it valuable."</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1" lang="en-US" sz="1700" strike="noStrike">
                <a:solidFill>
                  <a:srgbClr val="595959"/>
                </a:solidFill>
                <a:latin typeface="Lato"/>
                <a:ea typeface="Lato"/>
                <a:cs typeface="Lato"/>
                <a:sym typeface="Lato"/>
              </a:rPr>
              <a:t>What’s wrong with this statement?</a:t>
            </a:r>
            <a:endParaRPr b="0" sz="1700" strike="noStrike">
              <a:solidFill>
                <a:schemeClr val="dk1"/>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161"/>
          <p:cNvSpPr/>
          <p:nvPr/>
        </p:nvSpPr>
        <p:spPr>
          <a:xfrm>
            <a:off x="5174280" y="1352520"/>
            <a:ext cx="3517200" cy="30222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Unfortunately, this doesn't always work out.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More data is usually better than less data, but I wouldn't take it for granted that just because you have many terabytes or gigabytes of data, that an AI team can actually make that valuable.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1" lang="en-US" sz="1700" strike="noStrike">
                <a:solidFill>
                  <a:srgbClr val="595959"/>
                </a:solidFill>
                <a:latin typeface="Lato"/>
                <a:ea typeface="Lato"/>
                <a:cs typeface="Lato"/>
                <a:sym typeface="Lato"/>
              </a:rPr>
              <a:t>Don't throw data at an AI team and assume it will be valuable.</a:t>
            </a:r>
            <a:endParaRPr b="0" sz="1700" strike="noStrike">
              <a:solidFill>
                <a:schemeClr val="dk1"/>
              </a:solidFill>
              <a:latin typeface="Arial"/>
              <a:ea typeface="Arial"/>
              <a:cs typeface="Arial"/>
              <a:sym typeface="Arial"/>
            </a:endParaRPr>
          </a:p>
        </p:txBody>
      </p:sp>
      <p:sp>
        <p:nvSpPr>
          <p:cNvPr id="810" name="Google Shape;810;p161"/>
          <p:cNvSpPr/>
          <p:nvPr/>
        </p:nvSpPr>
        <p:spPr>
          <a:xfrm>
            <a:off x="730080" y="1318680"/>
            <a:ext cx="3297600" cy="1684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Use and misuse of data</a:t>
            </a:r>
            <a:endParaRPr b="0" sz="2600" strike="noStrike">
              <a:solidFill>
                <a:schemeClr val="dk1"/>
              </a:solidFill>
              <a:latin typeface="Arial"/>
              <a:ea typeface="Arial"/>
              <a:cs typeface="Arial"/>
              <a:sym typeface="Arial"/>
            </a:endParaRPr>
          </a:p>
        </p:txBody>
      </p:sp>
      <p:pic>
        <p:nvPicPr>
          <p:cNvPr id="811" name="Google Shape;811;p161"/>
          <p:cNvPicPr preferRelativeResize="0"/>
          <p:nvPr/>
        </p:nvPicPr>
        <p:blipFill rotWithShape="1">
          <a:blip r:embed="rId3">
            <a:alphaModFix/>
          </a:blip>
          <a:srcRect b="0" l="23410" r="22653" t="0"/>
          <a:stretch/>
        </p:blipFill>
        <p:spPr>
          <a:xfrm>
            <a:off x="955080" y="3056400"/>
            <a:ext cx="920160" cy="906840"/>
          </a:xfrm>
          <a:prstGeom prst="rect">
            <a:avLst/>
          </a:prstGeom>
          <a:noFill/>
          <a:ln>
            <a:noFill/>
          </a:ln>
        </p:spPr>
      </p:pic>
      <p:pic>
        <p:nvPicPr>
          <p:cNvPr id="812" name="Google Shape;812;p161"/>
          <p:cNvPicPr preferRelativeResize="0"/>
          <p:nvPr/>
        </p:nvPicPr>
        <p:blipFill rotWithShape="1">
          <a:blip r:embed="rId4">
            <a:alphaModFix/>
          </a:blip>
          <a:srcRect b="0" l="0" r="0" t="0"/>
          <a:stretch/>
        </p:blipFill>
        <p:spPr>
          <a:xfrm>
            <a:off x="2838960" y="3006000"/>
            <a:ext cx="906840" cy="906840"/>
          </a:xfrm>
          <a:prstGeom prst="rect">
            <a:avLst/>
          </a:prstGeom>
          <a:noFill/>
          <a:ln>
            <a:noFill/>
          </a:ln>
        </p:spPr>
      </p:pic>
      <p:cxnSp>
        <p:nvCxnSpPr>
          <p:cNvPr id="813" name="Google Shape;813;p161"/>
          <p:cNvCxnSpPr/>
          <p:nvPr/>
        </p:nvCxnSpPr>
        <p:spPr>
          <a:xfrm flipH="1" rot="10800000">
            <a:off x="1416600" y="3919080"/>
            <a:ext cx="1874100" cy="47400"/>
          </a:xfrm>
          <a:prstGeom prst="curvedConnector3">
            <a:avLst>
              <a:gd fmla="val 0" name="adj1"/>
            </a:avLst>
          </a:prstGeom>
          <a:noFill/>
          <a:ln cap="flat" cmpd="sng" w="9525">
            <a:solidFill>
              <a:srgbClr val="1A1A1A"/>
            </a:solidFill>
            <a:prstDash val="solid"/>
            <a:round/>
            <a:headEnd len="med" w="med" type="triangle"/>
            <a:tailEnd len="sm" w="sm" type="none"/>
          </a:ln>
        </p:spPr>
      </p:cxnSp>
      <p:cxnSp>
        <p:nvCxnSpPr>
          <p:cNvPr id="814" name="Google Shape;814;p161"/>
          <p:cNvCxnSpPr/>
          <p:nvPr/>
        </p:nvCxnSpPr>
        <p:spPr>
          <a:xfrm flipH="1" rot="10800000">
            <a:off x="1416600" y="3009000"/>
            <a:ext cx="1874100" cy="47400"/>
          </a:xfrm>
          <a:prstGeom prst="curvedConnector3">
            <a:avLst>
              <a:gd fmla="val 0" name="adj1"/>
            </a:avLst>
          </a:prstGeom>
          <a:noFill/>
          <a:ln cap="flat" cmpd="sng" w="9525">
            <a:solidFill>
              <a:srgbClr val="1A1A1A"/>
            </a:solidFill>
            <a:prstDash val="solid"/>
            <a:round/>
            <a:headEnd len="sm" w="sm" type="none"/>
            <a:tailEnd len="med" w="med" type="triangle"/>
          </a:ln>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pic>
        <p:nvPicPr>
          <p:cNvPr id="819" name="Google Shape;819;p162"/>
          <p:cNvPicPr preferRelativeResize="0"/>
          <p:nvPr/>
        </p:nvPicPr>
        <p:blipFill rotWithShape="1">
          <a:blip r:embed="rId3">
            <a:alphaModFix/>
          </a:blip>
          <a:srcRect b="0" l="0" r="82849" t="0"/>
          <a:stretch/>
        </p:blipFill>
        <p:spPr>
          <a:xfrm>
            <a:off x="1586520" y="2259720"/>
            <a:ext cx="1353240" cy="1010520"/>
          </a:xfrm>
          <a:prstGeom prst="rect">
            <a:avLst/>
          </a:prstGeom>
          <a:noFill/>
          <a:ln>
            <a:noFill/>
          </a:ln>
        </p:spPr>
      </p:pic>
      <p:pic>
        <p:nvPicPr>
          <p:cNvPr id="820" name="Google Shape;820;p162"/>
          <p:cNvPicPr preferRelativeResize="0"/>
          <p:nvPr/>
        </p:nvPicPr>
        <p:blipFill rotWithShape="1">
          <a:blip r:embed="rId3">
            <a:alphaModFix/>
          </a:blip>
          <a:srcRect b="0" l="27074" r="60029" t="0"/>
          <a:stretch/>
        </p:blipFill>
        <p:spPr>
          <a:xfrm>
            <a:off x="1755720" y="3354840"/>
            <a:ext cx="1014840" cy="1010520"/>
          </a:xfrm>
          <a:prstGeom prst="rect">
            <a:avLst/>
          </a:prstGeom>
          <a:noFill/>
          <a:ln>
            <a:noFill/>
          </a:ln>
        </p:spPr>
      </p:pic>
      <p:pic>
        <p:nvPicPr>
          <p:cNvPr id="821" name="Google Shape;821;p162"/>
          <p:cNvPicPr preferRelativeResize="0"/>
          <p:nvPr/>
        </p:nvPicPr>
        <p:blipFill rotWithShape="1">
          <a:blip r:embed="rId3">
            <a:alphaModFix/>
          </a:blip>
          <a:srcRect b="0" l="52767" r="33695" t="0"/>
          <a:stretch/>
        </p:blipFill>
        <p:spPr>
          <a:xfrm>
            <a:off x="5523480" y="2259720"/>
            <a:ext cx="1064880" cy="1010520"/>
          </a:xfrm>
          <a:prstGeom prst="rect">
            <a:avLst/>
          </a:prstGeom>
          <a:noFill/>
          <a:ln>
            <a:noFill/>
          </a:ln>
        </p:spPr>
      </p:pic>
      <p:pic>
        <p:nvPicPr>
          <p:cNvPr id="822" name="Google Shape;822;p162"/>
          <p:cNvPicPr preferRelativeResize="0"/>
          <p:nvPr/>
        </p:nvPicPr>
        <p:blipFill rotWithShape="1">
          <a:blip r:embed="rId3">
            <a:alphaModFix/>
          </a:blip>
          <a:srcRect b="0" l="77723" r="9380" t="0"/>
          <a:stretch/>
        </p:blipFill>
        <p:spPr>
          <a:xfrm>
            <a:off x="5548320" y="3354840"/>
            <a:ext cx="1014840" cy="1010520"/>
          </a:xfrm>
          <a:prstGeom prst="rect">
            <a:avLst/>
          </a:prstGeom>
          <a:noFill/>
          <a:ln>
            <a:noFill/>
          </a:ln>
        </p:spPr>
      </p:pic>
      <p:sp>
        <p:nvSpPr>
          <p:cNvPr id="823" name="Google Shape;823;p162"/>
          <p:cNvSpPr/>
          <p:nvPr/>
        </p:nvSpPr>
        <p:spPr>
          <a:xfrm>
            <a:off x="3032640" y="2321280"/>
            <a:ext cx="835200" cy="81540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lang="en-US" sz="1400" strike="noStrike">
                <a:solidFill>
                  <a:srgbClr val="000000"/>
                </a:solidFill>
                <a:latin typeface="Lato"/>
                <a:ea typeface="Lato"/>
                <a:cs typeface="Lato"/>
                <a:sym typeface="Lato"/>
              </a:rPr>
              <a:t>Not a cat</a:t>
            </a:r>
            <a:endParaRPr b="0" sz="1400" strike="noStrike">
              <a:solidFill>
                <a:schemeClr val="dk1"/>
              </a:solidFill>
              <a:latin typeface="Arial"/>
              <a:ea typeface="Arial"/>
              <a:cs typeface="Arial"/>
              <a:sym typeface="Arial"/>
            </a:endParaRPr>
          </a:p>
        </p:txBody>
      </p:sp>
      <p:sp>
        <p:nvSpPr>
          <p:cNvPr id="824" name="Google Shape;824;p162"/>
          <p:cNvSpPr/>
          <p:nvPr/>
        </p:nvSpPr>
        <p:spPr>
          <a:xfrm>
            <a:off x="6719040" y="2321280"/>
            <a:ext cx="835200" cy="81540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lang="en-US" sz="1400" strike="noStrike">
                <a:solidFill>
                  <a:srgbClr val="000000"/>
                </a:solidFill>
                <a:latin typeface="Lato"/>
                <a:ea typeface="Lato"/>
                <a:cs typeface="Lato"/>
                <a:sym typeface="Lato"/>
              </a:rPr>
              <a:t>Not a cat</a:t>
            </a:r>
            <a:endParaRPr b="0" sz="1400" strike="noStrike">
              <a:solidFill>
                <a:schemeClr val="dk1"/>
              </a:solidFill>
              <a:latin typeface="Arial"/>
              <a:ea typeface="Arial"/>
              <a:cs typeface="Arial"/>
              <a:sym typeface="Arial"/>
            </a:endParaRPr>
          </a:p>
        </p:txBody>
      </p:sp>
      <p:sp>
        <p:nvSpPr>
          <p:cNvPr id="825" name="Google Shape;825;p162"/>
          <p:cNvSpPr/>
          <p:nvPr/>
        </p:nvSpPr>
        <p:spPr>
          <a:xfrm>
            <a:off x="3032640" y="3452400"/>
            <a:ext cx="835200" cy="81540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lang="en-US" sz="1400" strike="noStrike">
                <a:solidFill>
                  <a:srgbClr val="000000"/>
                </a:solidFill>
                <a:latin typeface="Lato"/>
                <a:ea typeface="Lato"/>
                <a:cs typeface="Lato"/>
                <a:sym typeface="Lato"/>
              </a:rPr>
              <a:t>Cat</a:t>
            </a:r>
            <a:endParaRPr b="0" sz="1400" strike="noStrike">
              <a:solidFill>
                <a:schemeClr val="dk1"/>
              </a:solidFill>
              <a:latin typeface="Arial"/>
              <a:ea typeface="Arial"/>
              <a:cs typeface="Arial"/>
              <a:sym typeface="Arial"/>
            </a:endParaRPr>
          </a:p>
        </p:txBody>
      </p:sp>
      <p:sp>
        <p:nvSpPr>
          <p:cNvPr id="826" name="Google Shape;826;p162"/>
          <p:cNvSpPr/>
          <p:nvPr/>
        </p:nvSpPr>
        <p:spPr>
          <a:xfrm>
            <a:off x="6719040" y="3452400"/>
            <a:ext cx="835200" cy="815400"/>
          </a:xfrm>
          <a:prstGeom prst="rect">
            <a:avLst/>
          </a:prstGeom>
          <a:noFill/>
          <a:ln>
            <a:noFill/>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lang="en-US" sz="1400" strike="noStrike">
                <a:solidFill>
                  <a:srgbClr val="000000"/>
                </a:solidFill>
                <a:latin typeface="Lato"/>
                <a:ea typeface="Lato"/>
                <a:cs typeface="Lato"/>
                <a:sym typeface="Lato"/>
              </a:rPr>
              <a:t>Cat</a:t>
            </a:r>
            <a:endParaRPr b="0" sz="1400" strike="noStrike">
              <a:solidFill>
                <a:schemeClr val="dk1"/>
              </a:solidFill>
              <a:latin typeface="Arial"/>
              <a:ea typeface="Arial"/>
              <a:cs typeface="Arial"/>
              <a:sym typeface="Arial"/>
            </a:endParaRPr>
          </a:p>
        </p:txBody>
      </p:sp>
      <p:sp>
        <p:nvSpPr>
          <p:cNvPr id="827" name="Google Shape;827;p162"/>
          <p:cNvSpPr/>
          <p:nvPr/>
        </p:nvSpPr>
        <p:spPr>
          <a:xfrm>
            <a:off x="729360" y="1318680"/>
            <a:ext cx="768528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Data is Messy</a:t>
            </a:r>
            <a:endParaRPr b="0" sz="2600" strike="noStrike">
              <a:solidFill>
                <a:schemeClr val="dk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163"/>
          <p:cNvSpPr/>
          <p:nvPr/>
        </p:nvSpPr>
        <p:spPr>
          <a:xfrm>
            <a:off x="5174280" y="1352520"/>
            <a:ext cx="3517200" cy="3022200"/>
          </a:xfrm>
          <a:prstGeom prst="rect">
            <a:avLst/>
          </a:prstGeom>
          <a:noFill/>
          <a:ln>
            <a:noFill/>
          </a:ln>
        </p:spPr>
        <p:txBody>
          <a:bodyPr anchorCtr="0" anchor="ctr" bIns="91425" lIns="90000" spcFirstLastPara="1" rIns="90000" wrap="square" tIns="91425">
            <a:noAutofit/>
          </a:bodyPr>
          <a:lstStyle/>
          <a:p>
            <a:pPr indent="0" lvl="0" marL="0" marR="0" rtl="0" algn="l">
              <a:lnSpc>
                <a:spcPct val="115000"/>
              </a:lnSpc>
              <a:spcBef>
                <a:spcPts val="0"/>
              </a:spcBef>
              <a:spcAft>
                <a:spcPts val="0"/>
              </a:spcAft>
              <a:buNone/>
            </a:pPr>
            <a:r>
              <a:rPr b="1" lang="en-US" sz="1700" strike="noStrike">
                <a:solidFill>
                  <a:srgbClr val="595959"/>
                </a:solidFill>
                <a:latin typeface="Lato"/>
                <a:ea typeface="Lato"/>
                <a:cs typeface="Lato"/>
                <a:sym typeface="Lato"/>
              </a:rPr>
              <a:t>If you have bad data, then the AI will learn inaccurate things.</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Data problems:</a:t>
            </a:r>
            <a:endParaRPr b="0" sz="1700" strike="noStrike">
              <a:solidFill>
                <a:schemeClr val="dk1"/>
              </a:solidFill>
              <a:latin typeface="Arial"/>
              <a:ea typeface="Arial"/>
              <a:cs typeface="Arial"/>
              <a:sym typeface="Arial"/>
            </a:endParaRPr>
          </a:p>
          <a:p>
            <a:pPr indent="-333360" lvl="0" marL="457200" marR="0" rtl="0" algn="l">
              <a:lnSpc>
                <a:spcPct val="115000"/>
              </a:lnSpc>
              <a:spcBef>
                <a:spcPts val="1599"/>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Incorrect labels</a:t>
            </a:r>
            <a:endParaRPr b="0" sz="1700" strike="noStrike">
              <a:solidFill>
                <a:schemeClr val="dk1"/>
              </a:solidFill>
              <a:latin typeface="Arial"/>
              <a:ea typeface="Arial"/>
              <a:cs typeface="Arial"/>
              <a:sym typeface="Arial"/>
            </a:endParaRPr>
          </a:p>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Missing values</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Multiple types of data</a:t>
            </a:r>
            <a:endParaRPr b="0" sz="1700" strike="noStrike">
              <a:solidFill>
                <a:schemeClr val="dk1"/>
              </a:solidFill>
              <a:latin typeface="Arial"/>
              <a:ea typeface="Arial"/>
              <a:cs typeface="Arial"/>
              <a:sym typeface="Arial"/>
            </a:endParaRPr>
          </a:p>
          <a:p>
            <a:pPr indent="-333360" lvl="0" marL="457200" marR="0" rtl="0" algn="l">
              <a:lnSpc>
                <a:spcPct val="115000"/>
              </a:lnSpc>
              <a:spcBef>
                <a:spcPts val="1599"/>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Unstructured Data: Images, audio, text</a:t>
            </a:r>
            <a:endParaRPr b="0" sz="1700" strike="noStrike">
              <a:solidFill>
                <a:schemeClr val="dk1"/>
              </a:solidFill>
              <a:latin typeface="Arial"/>
              <a:ea typeface="Arial"/>
              <a:cs typeface="Arial"/>
              <a:sym typeface="Arial"/>
            </a:endParaRPr>
          </a:p>
        </p:txBody>
      </p:sp>
      <p:sp>
        <p:nvSpPr>
          <p:cNvPr id="833" name="Google Shape;833;p163"/>
          <p:cNvSpPr/>
          <p:nvPr/>
        </p:nvSpPr>
        <p:spPr>
          <a:xfrm>
            <a:off x="730080" y="1318680"/>
            <a:ext cx="3297600" cy="1684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Data is Messy</a:t>
            </a:r>
            <a:endParaRPr b="0" sz="2600" strike="noStrike">
              <a:solidFill>
                <a:schemeClr val="dk1"/>
              </a:solidFill>
              <a:latin typeface="Arial"/>
              <a:ea typeface="Arial"/>
              <a:cs typeface="Arial"/>
              <a:sym typeface="Arial"/>
            </a:endParaRPr>
          </a:p>
        </p:txBody>
      </p:sp>
      <p:pic>
        <p:nvPicPr>
          <p:cNvPr id="834" name="Google Shape;834;p163"/>
          <p:cNvPicPr preferRelativeResize="0"/>
          <p:nvPr/>
        </p:nvPicPr>
        <p:blipFill rotWithShape="1">
          <a:blip r:embed="rId3">
            <a:alphaModFix/>
          </a:blip>
          <a:srcRect b="0" l="0" r="0" t="0"/>
          <a:stretch/>
        </p:blipFill>
        <p:spPr>
          <a:xfrm>
            <a:off x="1006200" y="2658960"/>
            <a:ext cx="2745000" cy="182952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16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a:t>
            </a:r>
            <a:endParaRPr b="0" sz="2600" strike="noStrike">
              <a:solidFill>
                <a:schemeClr val="dk1"/>
              </a:solidFill>
              <a:latin typeface="Arial"/>
              <a:ea typeface="Arial"/>
              <a:cs typeface="Arial"/>
              <a:sym typeface="Arial"/>
            </a:endParaRPr>
          </a:p>
        </p:txBody>
      </p:sp>
      <p:sp>
        <p:nvSpPr>
          <p:cNvPr id="840" name="Google Shape;840;p164"/>
          <p:cNvSpPr/>
          <p:nvPr/>
        </p:nvSpPr>
        <p:spPr>
          <a:xfrm>
            <a:off x="729360" y="2079000"/>
            <a:ext cx="4378320" cy="212040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You can have incorrect labels or just incorrect data. For example, this house is probably not going to sell for $0.1 just for one dollar.</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Or, data can also have missing values such as we have here a whole bunch of unknown values.</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This is structured data.</a:t>
            </a:r>
            <a:endParaRPr b="0" sz="1700" strike="noStrike">
              <a:solidFill>
                <a:schemeClr val="dk1"/>
              </a:solidFill>
              <a:latin typeface="Arial"/>
              <a:ea typeface="Arial"/>
              <a:cs typeface="Arial"/>
              <a:sym typeface="Arial"/>
            </a:endParaRPr>
          </a:p>
        </p:txBody>
      </p:sp>
      <p:graphicFrame>
        <p:nvGraphicFramePr>
          <p:cNvPr id="841" name="Google Shape;841;p164"/>
          <p:cNvGraphicFramePr/>
          <p:nvPr/>
        </p:nvGraphicFramePr>
        <p:xfrm>
          <a:off x="5341680" y="1249920"/>
          <a:ext cx="3000000" cy="3000000"/>
        </p:xfrm>
        <a:graphic>
          <a:graphicData uri="http://schemas.openxmlformats.org/drawingml/2006/table">
            <a:tbl>
              <a:tblPr>
                <a:noFill/>
                <a:tableStyleId>{61160467-C934-4EB8-9AAB-32F5B2B82C4E}</a:tableStyleId>
              </a:tblPr>
              <a:tblGrid>
                <a:gridCol w="1402200"/>
                <a:gridCol w="1107350"/>
                <a:gridCol w="1000450"/>
              </a:tblGrid>
              <a:tr h="582125">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Size of House (Square Feet)</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 of Bedrooms</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solidFill>
                            <a:srgbClr val="000000"/>
                          </a:solidFill>
                          <a:latin typeface="Arial"/>
                          <a:ea typeface="Arial"/>
                          <a:cs typeface="Arial"/>
                          <a:sym typeface="Arial"/>
                        </a:rPr>
                        <a:t>Price ($1000)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523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115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645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0.001</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708</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unknown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210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1034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unknown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unknown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355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2325">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2545</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unknown</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400" u="none" cap="none" strike="noStrike">
                          <a:solidFill>
                            <a:srgbClr val="000000"/>
                          </a:solidFill>
                          <a:latin typeface="Arial"/>
                          <a:ea typeface="Arial"/>
                          <a:cs typeface="Arial"/>
                          <a:sym typeface="Arial"/>
                        </a:rPr>
                        <a:t>440</a:t>
                      </a:r>
                      <a:endParaRPr b="0" sz="14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16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Machine Learning vs Data Science</a:t>
            </a:r>
            <a:endParaRPr b="0" sz="2600" strike="noStrike">
              <a:solidFill>
                <a:schemeClr val="dk1"/>
              </a:solidFill>
              <a:latin typeface="Arial"/>
              <a:ea typeface="Arial"/>
              <a:cs typeface="Arial"/>
              <a:sym typeface="Arial"/>
            </a:endParaRPr>
          </a:p>
        </p:txBody>
      </p:sp>
      <p:graphicFrame>
        <p:nvGraphicFramePr>
          <p:cNvPr id="847" name="Google Shape;847;p165"/>
          <p:cNvGraphicFramePr/>
          <p:nvPr/>
        </p:nvGraphicFramePr>
        <p:xfrm>
          <a:off x="954360" y="1918080"/>
          <a:ext cx="3000000" cy="3000000"/>
        </p:xfrm>
        <a:graphic>
          <a:graphicData uri="http://schemas.openxmlformats.org/drawingml/2006/table">
            <a:tbl>
              <a:tblPr>
                <a:noFill/>
                <a:tableStyleId>{61160467-C934-4EB8-9AAB-32F5B2B82C4E}</a:tableStyleId>
              </a:tblPr>
              <a:tblGrid>
                <a:gridCol w="1884950"/>
                <a:gridCol w="1260350"/>
                <a:gridCol w="1260350"/>
                <a:gridCol w="1260350"/>
                <a:gridCol w="1572475"/>
              </a:tblGrid>
              <a:tr h="380875">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Size of House (Square Feet)</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 of Bedrooms</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 of Bathrooms</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Newly Renovated</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Price ($1000)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523</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115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645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3</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150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708</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210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1034</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3</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3</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Y</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280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2290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4</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4</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N</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355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0875">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2545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4</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5</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Y</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US" sz="1000" u="none" cap="none" strike="noStrike">
                          <a:solidFill>
                            <a:srgbClr val="000000"/>
                          </a:solidFill>
                          <a:latin typeface="Arial"/>
                          <a:ea typeface="Arial"/>
                          <a:cs typeface="Arial"/>
                          <a:sym typeface="Arial"/>
                        </a:rPr>
                        <a:t>440</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600">
                <a:tc gridSpan="4">
                  <a:txBody>
                    <a:bodyPr/>
                    <a:lstStyle/>
                    <a:p>
                      <a:pPr indent="0" lvl="0" marL="0" marR="0" rtl="0" algn="ctr">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A</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hMerge="1"/>
                <a:tc hMerge="1"/>
                <a:tc>
                  <a:txBody>
                    <a:bodyPr/>
                    <a:lstStyle/>
                    <a:p>
                      <a:pPr indent="0" lvl="0" marL="0" marR="0" rtl="0" algn="ctr">
                        <a:lnSpc>
                          <a:spcPct val="100000"/>
                        </a:lnSpc>
                        <a:spcBef>
                          <a:spcPts val="0"/>
                        </a:spcBef>
                        <a:spcAft>
                          <a:spcPts val="0"/>
                        </a:spcAft>
                        <a:buNone/>
                      </a:pPr>
                      <a:r>
                        <a:rPr b="1" lang="en-US" sz="1000" u="none" cap="none" strike="noStrike">
                          <a:solidFill>
                            <a:srgbClr val="000000"/>
                          </a:solidFill>
                          <a:latin typeface="Arial"/>
                          <a:ea typeface="Arial"/>
                          <a:cs typeface="Arial"/>
                          <a:sym typeface="Arial"/>
                        </a:rPr>
                        <a:t>B</a:t>
                      </a:r>
                      <a:endParaRPr b="0" sz="1000" u="none" cap="none" strike="noStrike">
                        <a:latin typeface="Arial"/>
                        <a:ea typeface="Arial"/>
                        <a:cs typeface="Arial"/>
                        <a:sym typeface="Arial"/>
                      </a:endParaRPr>
                    </a:p>
                  </a:txBody>
                  <a:tcPr marT="45725" marB="45725" marR="91075" marL="910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16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Running AI System</a:t>
            </a:r>
            <a:endParaRPr b="0" sz="2600" strike="noStrike">
              <a:solidFill>
                <a:schemeClr val="dk1"/>
              </a:solidFill>
              <a:latin typeface="Arial"/>
              <a:ea typeface="Arial"/>
              <a:cs typeface="Arial"/>
              <a:sym typeface="Arial"/>
            </a:endParaRPr>
          </a:p>
        </p:txBody>
      </p:sp>
      <p:sp>
        <p:nvSpPr>
          <p:cNvPr id="853" name="Google Shape;853;p166"/>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A software that which automatically returns output B for  input A.</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If you have an AI system running, serving dozens or hundreds of thousands or millions of users, that's usually a machine-learning system.</a:t>
            </a:r>
            <a:endParaRPr b="0" sz="1700"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pic>
        <p:nvPicPr>
          <p:cNvPr id="526" name="Google Shape;526;p122"/>
          <p:cNvPicPr preferRelativeResize="0"/>
          <p:nvPr/>
        </p:nvPicPr>
        <p:blipFill rotWithShape="1">
          <a:blip r:embed="rId3">
            <a:alphaModFix/>
          </a:blip>
          <a:srcRect b="0" l="0" r="0" t="0"/>
          <a:stretch/>
        </p:blipFill>
        <p:spPr>
          <a:xfrm>
            <a:off x="152280" y="532080"/>
            <a:ext cx="8835840" cy="4076280"/>
          </a:xfrm>
          <a:prstGeom prst="rect">
            <a:avLst/>
          </a:prstGeom>
          <a:noFill/>
          <a:ln>
            <a:noFill/>
          </a:ln>
        </p:spPr>
      </p:pic>
      <p:sp>
        <p:nvSpPr>
          <p:cNvPr id="527" name="Google Shape;527;p122"/>
          <p:cNvSpPr/>
          <p:nvPr/>
        </p:nvSpPr>
        <p:spPr>
          <a:xfrm>
            <a:off x="729360" y="4426920"/>
            <a:ext cx="7832880" cy="36432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Lato"/>
                <a:ea typeface="Lato"/>
                <a:cs typeface="Lato"/>
                <a:sym typeface="Lato"/>
              </a:rPr>
              <a:t>A lot of the value created by AI will be outside the software industry. AI will have a huge impact on all the major industries.</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167"/>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If you want to have a team analyze your dataset in order to gain insights. </a:t>
            </a:r>
            <a:r>
              <a:rPr b="1" lang="en-US" sz="1700" strike="noStrike">
                <a:solidFill>
                  <a:srgbClr val="595959"/>
                </a:solidFill>
                <a:latin typeface="Lato"/>
                <a:ea typeface="Lato"/>
                <a:cs typeface="Lato"/>
                <a:sym typeface="Lato"/>
              </a:rPr>
              <a:t>The output of a data science project is a set of insights that can help you make business decisions</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So, a team might come up with conclusions like:</a:t>
            </a:r>
            <a:endParaRPr b="0" sz="1700" strike="noStrike">
              <a:solidFill>
                <a:schemeClr val="dk1"/>
              </a:solidFill>
              <a:latin typeface="Arial"/>
              <a:ea typeface="Arial"/>
              <a:cs typeface="Arial"/>
              <a:sym typeface="Arial"/>
            </a:endParaRPr>
          </a:p>
          <a:p>
            <a:pPr indent="-326880" lvl="0" marL="457200" marR="0" rtl="0" algn="l">
              <a:lnSpc>
                <a:spcPct val="115000"/>
              </a:lnSpc>
              <a:spcBef>
                <a:spcPts val="1599"/>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"Hey, did you know if you have two houses of a similar size, they've a similar square footage, if the house has three bedrooms, then they cost a lot more than the house of two bedrooms, even if the square for this is the same." </a:t>
            </a:r>
            <a:endParaRPr b="0" sz="1600" strike="noStrike">
              <a:solidFill>
                <a:schemeClr val="dk1"/>
              </a:solidFill>
              <a:latin typeface="Arial"/>
              <a:ea typeface="Arial"/>
              <a:cs typeface="Arial"/>
              <a:sym typeface="Arial"/>
            </a:endParaRPr>
          </a:p>
        </p:txBody>
      </p:sp>
      <p:sp>
        <p:nvSpPr>
          <p:cNvPr id="859" name="Google Shape;859;p167"/>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Data Science</a:t>
            </a:r>
            <a:endParaRPr b="0" sz="2600" strike="noStrike">
              <a:solidFill>
                <a:schemeClr val="dk1"/>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16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Data Science</a:t>
            </a:r>
            <a:endParaRPr b="0" sz="2600" strike="noStrike">
              <a:solidFill>
                <a:schemeClr val="dk1"/>
              </a:solidFill>
              <a:latin typeface="Arial"/>
              <a:ea typeface="Arial"/>
              <a:cs typeface="Arial"/>
              <a:sym typeface="Arial"/>
            </a:endParaRPr>
          </a:p>
        </p:txBody>
      </p:sp>
      <p:sp>
        <p:nvSpPr>
          <p:cNvPr id="865" name="Google Shape;865;p168"/>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26880" lvl="0" marL="457200" marR="0" rtl="0" algn="l">
              <a:lnSpc>
                <a:spcPct val="115000"/>
              </a:lnSpc>
              <a:spcBef>
                <a:spcPts val="0"/>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"Did you know that newly renovated homes have a 15% premium, and this can help you make decisions such as, given a similar square footage, do you want to build a two bedroom or three bedroom size in order to maximize value? " </a:t>
            </a:r>
            <a:endParaRPr b="0" sz="1600" strike="noStrike">
              <a:solidFill>
                <a:schemeClr val="dk1"/>
              </a:solidFill>
              <a:latin typeface="Arial"/>
              <a:ea typeface="Arial"/>
              <a:cs typeface="Arial"/>
              <a:sym typeface="Arial"/>
            </a:endParaRPr>
          </a:p>
          <a:p>
            <a:pPr indent="-333360" lvl="0" marL="457200" marR="0" rtl="0" algn="l">
              <a:lnSpc>
                <a:spcPct val="115000"/>
              </a:lnSpc>
              <a:spcBef>
                <a:spcPts val="0"/>
              </a:spcBef>
              <a:spcAft>
                <a:spcPts val="0"/>
              </a:spcAft>
              <a:buClr>
                <a:srgbClr val="595959"/>
              </a:buClr>
              <a:buSzPts val="1700"/>
              <a:buFont typeface="Lato"/>
              <a:buChar char="●"/>
            </a:pPr>
            <a:r>
              <a:rPr b="0" lang="en-US" sz="1700" strike="noStrike">
                <a:solidFill>
                  <a:srgbClr val="595959"/>
                </a:solidFill>
                <a:latin typeface="Lato"/>
                <a:ea typeface="Lato"/>
                <a:cs typeface="Lato"/>
                <a:sym typeface="Lato"/>
              </a:rPr>
              <a:t>"Is it worth an investment to renovate a home in the hope that the renovation increases the price you can sell a house for?"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1" lang="en-US" sz="1700" strike="noStrike">
                <a:solidFill>
                  <a:srgbClr val="595959"/>
                </a:solidFill>
                <a:latin typeface="Lato"/>
                <a:ea typeface="Lato"/>
                <a:cs typeface="Lato"/>
                <a:sym typeface="Lato"/>
              </a:rPr>
              <a:t>The output of a data science project is a set of insights that can help you make business decisions</a:t>
            </a:r>
            <a:r>
              <a:rPr b="0" lang="en-US" sz="1700" strike="noStrike">
                <a:solidFill>
                  <a:srgbClr val="595959"/>
                </a:solidFill>
                <a:latin typeface="Lato"/>
                <a:ea typeface="Lato"/>
                <a:cs typeface="Lato"/>
                <a:sym typeface="Lato"/>
              </a:rPr>
              <a:t>, such as what type of house to build or whether to invest in renovation.</a:t>
            </a:r>
            <a:endParaRPr b="0" sz="1700" strike="noStrike">
              <a:solidFill>
                <a:schemeClr val="dk1"/>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169"/>
          <p:cNvSpPr/>
          <p:nvPr/>
        </p:nvSpPr>
        <p:spPr>
          <a:xfrm>
            <a:off x="729360" y="1318680"/>
            <a:ext cx="768528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Machine Learning vs Data Science</a:t>
            </a:r>
            <a:endParaRPr b="0" sz="2600" strike="noStrike">
              <a:solidFill>
                <a:schemeClr val="dk1"/>
              </a:solidFill>
              <a:latin typeface="Arial"/>
              <a:ea typeface="Arial"/>
              <a:cs typeface="Arial"/>
              <a:sym typeface="Arial"/>
            </a:endParaRPr>
          </a:p>
        </p:txBody>
      </p:sp>
      <p:sp>
        <p:nvSpPr>
          <p:cNvPr id="871" name="Google Shape;871;p169"/>
          <p:cNvSpPr/>
          <p:nvPr/>
        </p:nvSpPr>
        <p:spPr>
          <a:xfrm>
            <a:off x="4643640" y="2079000"/>
            <a:ext cx="377100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9"/>
          <p:cNvSpPr/>
          <p:nvPr/>
        </p:nvSpPr>
        <p:spPr>
          <a:xfrm>
            <a:off x="729360" y="2079000"/>
            <a:ext cx="3771000" cy="2257920"/>
          </a:xfrm>
          <a:prstGeom prst="rect">
            <a:avLst/>
          </a:prstGeom>
          <a:noFill/>
          <a:ln>
            <a:noFill/>
          </a:ln>
        </p:spPr>
        <p:txBody>
          <a:bodyPr anchorCtr="0" anchor="t" bIns="91425" lIns="90000" spcFirstLastPara="1" rIns="90000" wrap="square" tIns="91425">
            <a:noAutofit/>
          </a:bodyPr>
          <a:lstStyle/>
          <a:p>
            <a:pPr indent="0" lvl="0" marL="0" marR="0" rtl="0" algn="ctr">
              <a:lnSpc>
                <a:spcPct val="115000"/>
              </a:lnSpc>
              <a:spcBef>
                <a:spcPts val="0"/>
              </a:spcBef>
              <a:spcAft>
                <a:spcPts val="0"/>
              </a:spcAft>
              <a:buNone/>
            </a:pPr>
            <a:r>
              <a:rPr b="1" lang="en-US" sz="1600" strike="noStrike">
                <a:solidFill>
                  <a:srgbClr val="595959"/>
                </a:solidFill>
                <a:latin typeface="Lato"/>
                <a:ea typeface="Lato"/>
                <a:cs typeface="Lato"/>
                <a:sym typeface="Lato"/>
              </a:rPr>
              <a:t>Machine Learning</a:t>
            </a:r>
            <a:endParaRPr b="0" sz="1600" strike="noStrike">
              <a:solidFill>
                <a:schemeClr val="dk1"/>
              </a:solidFill>
              <a:latin typeface="Arial"/>
              <a:ea typeface="Arial"/>
              <a:cs typeface="Arial"/>
              <a:sym typeface="Arial"/>
            </a:endParaRPr>
          </a:p>
          <a:p>
            <a:pPr indent="0" lvl="0" marL="0" marR="0" rtl="0" algn="ctr">
              <a:lnSpc>
                <a:spcPct val="115000"/>
              </a:lnSpc>
              <a:spcBef>
                <a:spcPts val="1599"/>
              </a:spcBef>
              <a:spcAft>
                <a:spcPts val="0"/>
              </a:spcAft>
              <a:buNone/>
            </a:pPr>
            <a:r>
              <a:rPr b="0" lang="en-US" sz="1600" strike="noStrike">
                <a:solidFill>
                  <a:srgbClr val="595959"/>
                </a:solidFill>
                <a:latin typeface="Lato"/>
                <a:ea typeface="Lato"/>
                <a:cs typeface="Lato"/>
                <a:sym typeface="Lato"/>
              </a:rPr>
              <a:t>“Field of study that gives computers the ability to learn without being explicitly programmed.”</a:t>
            </a:r>
            <a:endParaRPr b="0" sz="1600" strike="noStrike">
              <a:solidFill>
                <a:schemeClr val="dk1"/>
              </a:solidFill>
              <a:latin typeface="Arial"/>
              <a:ea typeface="Arial"/>
              <a:cs typeface="Arial"/>
              <a:sym typeface="Arial"/>
            </a:endParaRPr>
          </a:p>
          <a:p>
            <a:pPr indent="-326880" lvl="0" marL="457200" marR="0" rtl="0" algn="ctr">
              <a:lnSpc>
                <a:spcPct val="115000"/>
              </a:lnSpc>
              <a:spcBef>
                <a:spcPts val="1599"/>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Arthur Samuel (1959)</a:t>
            </a:r>
            <a:endParaRPr b="0" sz="16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600" strike="noStrike">
                <a:solidFill>
                  <a:srgbClr val="595959"/>
                </a:solidFill>
                <a:latin typeface="Lato"/>
                <a:ea typeface="Lato"/>
                <a:cs typeface="Lato"/>
                <a:sym typeface="Lato"/>
              </a:rPr>
              <a:t>A machine learning project will often result in a piece of software that runs, that outputs B given A.</a:t>
            </a:r>
            <a:endParaRPr b="0" sz="1600" strike="noStrike">
              <a:solidFill>
                <a:schemeClr val="dk1"/>
              </a:solidFill>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170"/>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600" strike="noStrike">
                <a:solidFill>
                  <a:srgbClr val="595959"/>
                </a:solidFill>
                <a:latin typeface="Lato"/>
                <a:ea typeface="Lato"/>
                <a:cs typeface="Lato"/>
                <a:sym typeface="Lato"/>
              </a:rPr>
              <a:t>Data science is the science of extracting knowledge and insights from data.</a:t>
            </a:r>
            <a:endParaRPr b="0" sz="16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600" strike="noStrike">
                <a:solidFill>
                  <a:srgbClr val="595959"/>
                </a:solidFill>
                <a:latin typeface="Lato"/>
                <a:ea typeface="Lato"/>
                <a:cs typeface="Lato"/>
                <a:sym typeface="Lato"/>
              </a:rPr>
              <a:t>So, the output of a data science project is often a slide deck, the presentation summarizes conclusions for executives to take business actions or summarizes conclusions for a product team to decide how to improve a website.</a:t>
            </a:r>
            <a:endParaRPr b="0" sz="1600" strike="noStrike">
              <a:solidFill>
                <a:schemeClr val="dk1"/>
              </a:solidFill>
              <a:latin typeface="Arial"/>
              <a:ea typeface="Arial"/>
              <a:cs typeface="Arial"/>
              <a:sym typeface="Arial"/>
            </a:endParaRPr>
          </a:p>
        </p:txBody>
      </p:sp>
      <p:sp>
        <p:nvSpPr>
          <p:cNvPr id="878" name="Google Shape;878;p17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Formal Definition of Data Science</a:t>
            </a:r>
            <a:endParaRPr b="0" sz="2600" strike="noStrike">
              <a:solidFill>
                <a:schemeClr val="dk1"/>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171"/>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Large platforms have AI that quickly tells them what’s the ad you’re most likely to click on. This is a machine learning system. It inputs information about the user and about the ad and outputs whether the user will click on the ad or not.</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These systems run 24/7 and drive ad revenue for these platforms.</a:t>
            </a:r>
            <a:endParaRPr b="0" sz="1700" strike="noStrike">
              <a:solidFill>
                <a:schemeClr val="dk1"/>
              </a:solidFill>
              <a:latin typeface="Arial"/>
              <a:ea typeface="Arial"/>
              <a:cs typeface="Arial"/>
              <a:sym typeface="Arial"/>
            </a:endParaRPr>
          </a:p>
        </p:txBody>
      </p:sp>
      <p:sp>
        <p:nvSpPr>
          <p:cNvPr id="884" name="Google Shape;884;p17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 of ML vs DS in the online ad industry</a:t>
            </a:r>
            <a:endParaRPr b="0" sz="2600" strike="noStrike">
              <a:solidFill>
                <a:schemeClr val="dk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172"/>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 of ML vs DS in the online ad industry</a:t>
            </a:r>
            <a:endParaRPr b="0" sz="2600" strike="noStrike">
              <a:solidFill>
                <a:schemeClr val="dk1"/>
              </a:solidFill>
              <a:latin typeface="Arial"/>
              <a:ea typeface="Arial"/>
              <a:cs typeface="Arial"/>
              <a:sym typeface="Arial"/>
            </a:endParaRPr>
          </a:p>
        </p:txBody>
      </p:sp>
      <p:sp>
        <p:nvSpPr>
          <p:cNvPr id="890" name="Google Shape;890;p172"/>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lang="en-US" sz="1700" strike="noStrike">
                <a:solidFill>
                  <a:srgbClr val="595959"/>
                </a:solidFill>
                <a:latin typeface="Lato"/>
                <a:ea typeface="Lato"/>
                <a:cs typeface="Lato"/>
                <a:sym typeface="Lato"/>
              </a:rPr>
              <a:t>If analyzing data tells you, for example, that the travel industry is not buying a lot of ads, but if you send more salespeople to sell ads to travel companies, you could convince them to use more advertising, then that would be an example of a data science project. </a:t>
            </a:r>
            <a:endParaRPr b="0" sz="1700"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lang="en-US" sz="1700" strike="noStrike">
                <a:solidFill>
                  <a:srgbClr val="595959"/>
                </a:solidFill>
                <a:latin typeface="Lato"/>
                <a:ea typeface="Lato"/>
                <a:cs typeface="Lato"/>
                <a:sym typeface="Lato"/>
              </a:rPr>
              <a:t>The data science conclusion results in the executives deciding to ask a sales team to spend more time reaching out to the travel industry.</a:t>
            </a:r>
            <a:endParaRPr b="0" sz="1700" strike="noStrike">
              <a:solidFill>
                <a:schemeClr val="dk1"/>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17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Deep Learning</a:t>
            </a:r>
            <a:endParaRPr b="0" sz="2600" strike="noStrike">
              <a:solidFill>
                <a:schemeClr val="dk1"/>
              </a:solidFill>
              <a:latin typeface="Arial"/>
              <a:ea typeface="Arial"/>
              <a:cs typeface="Arial"/>
              <a:sym typeface="Arial"/>
            </a:endParaRPr>
          </a:p>
        </p:txBody>
      </p:sp>
      <p:sp>
        <p:nvSpPr>
          <p:cNvPr id="896" name="Google Shape;896;p173"/>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7" name="Google Shape;897;p173"/>
          <p:cNvPicPr preferRelativeResize="0"/>
          <p:nvPr/>
        </p:nvPicPr>
        <p:blipFill rotWithShape="1">
          <a:blip r:embed="rId3">
            <a:alphaModFix/>
          </a:blip>
          <a:srcRect b="0" l="0" r="0" t="0"/>
          <a:stretch/>
        </p:blipFill>
        <p:spPr>
          <a:xfrm>
            <a:off x="734760" y="2098800"/>
            <a:ext cx="5159160" cy="239724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17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and related disciplines</a:t>
            </a:r>
            <a:endParaRPr b="0" sz="2600" strike="noStrike">
              <a:solidFill>
                <a:schemeClr val="dk1"/>
              </a:solidFill>
              <a:latin typeface="Arial"/>
              <a:ea typeface="Arial"/>
              <a:cs typeface="Arial"/>
              <a:sym typeface="Arial"/>
            </a:endParaRPr>
          </a:p>
        </p:txBody>
      </p:sp>
      <p:sp>
        <p:nvSpPr>
          <p:cNvPr id="903" name="Google Shape;903;p174"/>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Machine Learning</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Data Science</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Deep Learning / Neural Network</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Supervised Learning</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Un supervised learning</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Reinforcement Learning</a:t>
            </a:r>
            <a:endParaRPr b="0" sz="2000" strike="noStrike">
              <a:solidFill>
                <a:schemeClr val="dk1"/>
              </a:solidFill>
              <a:latin typeface="Arial"/>
              <a:ea typeface="Arial"/>
              <a:cs typeface="Arial"/>
              <a:sym typeface="Arial"/>
            </a:endParaRPr>
          </a:p>
        </p:txBody>
      </p:sp>
      <p:pic>
        <p:nvPicPr>
          <p:cNvPr id="904" name="Google Shape;904;p174"/>
          <p:cNvPicPr preferRelativeResize="0"/>
          <p:nvPr/>
        </p:nvPicPr>
        <p:blipFill rotWithShape="1">
          <a:blip r:embed="rId3">
            <a:alphaModFix/>
          </a:blip>
          <a:srcRect b="0" l="0" r="0" t="0"/>
          <a:stretch/>
        </p:blipFill>
        <p:spPr>
          <a:xfrm>
            <a:off x="6023880" y="1875600"/>
            <a:ext cx="2711520" cy="264456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17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What makes a company AI company?</a:t>
            </a:r>
            <a:endParaRPr b="0" sz="2600" strike="noStrike">
              <a:solidFill>
                <a:schemeClr val="dk1"/>
              </a:solidFill>
              <a:latin typeface="Arial"/>
              <a:ea typeface="Arial"/>
              <a:cs typeface="Arial"/>
              <a:sym typeface="Arial"/>
            </a:endParaRPr>
          </a:p>
        </p:txBody>
      </p:sp>
      <p:sp>
        <p:nvSpPr>
          <p:cNvPr id="910" name="Google Shape;910;p175"/>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Strategic data acquisition</a:t>
            </a:r>
            <a:endParaRPr b="0" sz="24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Unified datawarehouse</a:t>
            </a:r>
            <a:endParaRPr b="0" sz="24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Pervasive automation</a:t>
            </a:r>
            <a:endParaRPr b="0" sz="24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New roles such as MLE</a:t>
            </a:r>
            <a:endParaRPr b="0" sz="2400" strike="noStrike">
              <a:solidFill>
                <a:schemeClr val="dk1"/>
              </a:solidFill>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17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AI Transformation</a:t>
            </a:r>
            <a:endParaRPr b="0" sz="2600" strike="noStrike">
              <a:solidFill>
                <a:schemeClr val="dk1"/>
              </a:solidFill>
              <a:latin typeface="Arial"/>
              <a:ea typeface="Arial"/>
              <a:cs typeface="Arial"/>
              <a:sym typeface="Arial"/>
            </a:endParaRPr>
          </a:p>
        </p:txBody>
      </p:sp>
      <p:sp>
        <p:nvSpPr>
          <p:cNvPr id="916" name="Google Shape;916;p176"/>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7" name="Google Shape;917;p176"/>
          <p:cNvPicPr preferRelativeResize="0"/>
          <p:nvPr/>
        </p:nvPicPr>
        <p:blipFill rotWithShape="1">
          <a:blip r:embed="rId3">
            <a:alphaModFix/>
          </a:blip>
          <a:srcRect b="0" l="0" r="0" t="0"/>
          <a:stretch/>
        </p:blipFill>
        <p:spPr>
          <a:xfrm>
            <a:off x="743760" y="2077920"/>
            <a:ext cx="5273640" cy="248292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12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There are 2 types of AI</a:t>
            </a:r>
            <a:endParaRPr b="0" i="0" sz="2600" u="none" cap="none" strike="noStrike">
              <a:solidFill>
                <a:schemeClr val="dk1"/>
              </a:solidFill>
              <a:latin typeface="Arial"/>
              <a:ea typeface="Arial"/>
              <a:cs typeface="Arial"/>
              <a:sym typeface="Arial"/>
            </a:endParaRPr>
          </a:p>
        </p:txBody>
      </p:sp>
      <p:sp>
        <p:nvSpPr>
          <p:cNvPr id="533" name="Google Shape;533;p123"/>
          <p:cNvSpPr/>
          <p:nvPr/>
        </p:nvSpPr>
        <p:spPr>
          <a:xfrm>
            <a:off x="1370880" y="2359080"/>
            <a:ext cx="3003480" cy="1241640"/>
          </a:xfrm>
          <a:prstGeom prst="rect">
            <a:avLst/>
          </a:prstGeom>
          <a:noFill/>
          <a:ln cap="flat" cmpd="sng" w="9525">
            <a:solidFill>
              <a:srgbClr val="000000"/>
            </a:solidFill>
            <a:prstDash val="solid"/>
            <a:round/>
            <a:headEnd len="sm" w="sm" type="none"/>
            <a:tailEnd len="sm" w="sm" type="none"/>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i="0" lang="en-US" sz="3900" u="none" cap="none" strike="noStrike">
                <a:solidFill>
                  <a:srgbClr val="000000"/>
                </a:solidFill>
                <a:latin typeface="Lato"/>
                <a:ea typeface="Lato"/>
                <a:cs typeface="Lato"/>
                <a:sym typeface="Lato"/>
              </a:rPr>
              <a:t>ANI</a:t>
            </a:r>
            <a:endParaRPr b="0" i="0" sz="39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700" u="none" cap="none" strike="noStrike">
                <a:solidFill>
                  <a:srgbClr val="000000"/>
                </a:solidFill>
                <a:latin typeface="Lato"/>
                <a:ea typeface="Lato"/>
                <a:cs typeface="Lato"/>
                <a:sym typeface="Lato"/>
              </a:rPr>
              <a:t>Artificial Narrow Intelligence</a:t>
            </a:r>
            <a:endParaRPr b="0" i="0" sz="1700" u="none" cap="none" strike="noStrike">
              <a:solidFill>
                <a:schemeClr val="dk1"/>
              </a:solidFill>
              <a:latin typeface="Arial"/>
              <a:ea typeface="Arial"/>
              <a:cs typeface="Arial"/>
              <a:sym typeface="Arial"/>
            </a:endParaRPr>
          </a:p>
        </p:txBody>
      </p:sp>
      <p:sp>
        <p:nvSpPr>
          <p:cNvPr id="534" name="Google Shape;534;p123"/>
          <p:cNvSpPr/>
          <p:nvPr/>
        </p:nvSpPr>
        <p:spPr>
          <a:xfrm>
            <a:off x="4766400" y="3034440"/>
            <a:ext cx="3003480" cy="1241640"/>
          </a:xfrm>
          <a:prstGeom prst="rect">
            <a:avLst/>
          </a:prstGeom>
          <a:noFill/>
          <a:ln cap="flat" cmpd="sng" w="9525">
            <a:solidFill>
              <a:srgbClr val="000000"/>
            </a:solidFill>
            <a:prstDash val="solid"/>
            <a:round/>
            <a:headEnd len="sm" w="sm" type="none"/>
            <a:tailEnd len="sm" w="sm" type="none"/>
          </a:ln>
        </p:spPr>
        <p:txBody>
          <a:bodyPr anchorCtr="0" anchor="ctr" bIns="91425" lIns="90000" spcFirstLastPara="1" rIns="90000" wrap="square" tIns="91425">
            <a:noAutofit/>
          </a:bodyPr>
          <a:lstStyle/>
          <a:p>
            <a:pPr indent="0" lvl="0" marL="0" marR="0" rtl="0" algn="ctr">
              <a:lnSpc>
                <a:spcPct val="100000"/>
              </a:lnSpc>
              <a:spcBef>
                <a:spcPts val="0"/>
              </a:spcBef>
              <a:spcAft>
                <a:spcPts val="0"/>
              </a:spcAft>
              <a:buNone/>
            </a:pPr>
            <a:r>
              <a:rPr b="0" i="0" lang="en-US" sz="3900" u="none" cap="none" strike="noStrike">
                <a:solidFill>
                  <a:srgbClr val="000000"/>
                </a:solidFill>
                <a:latin typeface="Lato"/>
                <a:ea typeface="Lato"/>
                <a:cs typeface="Lato"/>
                <a:sym typeface="Lato"/>
              </a:rPr>
              <a:t>AGI</a:t>
            </a:r>
            <a:endParaRPr b="0" i="0" sz="39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rPr b="0" i="0" lang="en-US" sz="1700" u="none" cap="none" strike="noStrike">
                <a:solidFill>
                  <a:srgbClr val="000000"/>
                </a:solidFill>
                <a:latin typeface="Lato"/>
                <a:ea typeface="Lato"/>
                <a:cs typeface="Lato"/>
                <a:sym typeface="Lato"/>
              </a:rPr>
              <a:t>Artificial General Intelligence</a:t>
            </a:r>
            <a:endParaRPr b="0" i="0" sz="1700" u="none" cap="none" strike="noStrike">
              <a:solidFill>
                <a:schemeClr val="dk1"/>
              </a:solidFill>
              <a:latin typeface="Arial"/>
              <a:ea typeface="Arial"/>
              <a:cs typeface="Arial"/>
              <a:sym typeface="Arial"/>
            </a:endParaRPr>
          </a:p>
        </p:txBody>
      </p:sp>
      <p:sp>
        <p:nvSpPr>
          <p:cNvPr id="535" name="Google Shape;535;p123"/>
          <p:cNvSpPr/>
          <p:nvPr/>
        </p:nvSpPr>
        <p:spPr>
          <a:xfrm>
            <a:off x="1385640" y="3747240"/>
            <a:ext cx="3003480" cy="702000"/>
          </a:xfrm>
          <a:prstGeom prst="rect">
            <a:avLst/>
          </a:prstGeom>
          <a:noFill/>
          <a:ln>
            <a:noFill/>
          </a:ln>
        </p:spPr>
        <p:txBody>
          <a:bodyPr anchorCtr="0" anchor="t" bIns="91425" lIns="90000" spcFirstLastPara="1" rIns="90000" wrap="square" tIns="91425">
            <a:noAutofit/>
          </a:bodyPr>
          <a:lstStyle/>
          <a:p>
            <a:pPr indent="0" lvl="0" marL="0" marR="0" rtl="0" algn="ctr">
              <a:lnSpc>
                <a:spcPct val="100000"/>
              </a:lnSpc>
              <a:spcBef>
                <a:spcPts val="0"/>
              </a:spcBef>
              <a:spcAft>
                <a:spcPts val="0"/>
              </a:spcAft>
              <a:buNone/>
            </a:pPr>
            <a:r>
              <a:rPr b="1" i="0" lang="en-US" sz="1900" u="none" cap="none" strike="noStrike">
                <a:solidFill>
                  <a:srgbClr val="1A9988"/>
                </a:solidFill>
                <a:latin typeface="Lato"/>
                <a:ea typeface="Lato"/>
                <a:cs typeface="Lato"/>
                <a:sym typeface="Lato"/>
              </a:rPr>
              <a:t>LOTS OF PROGRESS</a:t>
            </a:r>
            <a:endParaRPr b="0" i="0" sz="1900" u="none" cap="none" strike="noStrike">
              <a:solidFill>
                <a:schemeClr val="dk1"/>
              </a:solidFill>
              <a:latin typeface="Arial"/>
              <a:ea typeface="Arial"/>
              <a:cs typeface="Arial"/>
              <a:sym typeface="Arial"/>
            </a:endParaRPr>
          </a:p>
        </p:txBody>
      </p:sp>
      <p:sp>
        <p:nvSpPr>
          <p:cNvPr id="536" name="Google Shape;536;p123"/>
          <p:cNvSpPr/>
          <p:nvPr/>
        </p:nvSpPr>
        <p:spPr>
          <a:xfrm>
            <a:off x="4766400" y="2219040"/>
            <a:ext cx="3003480" cy="702000"/>
          </a:xfrm>
          <a:prstGeom prst="rect">
            <a:avLst/>
          </a:prstGeom>
          <a:noFill/>
          <a:ln>
            <a:noFill/>
          </a:ln>
        </p:spPr>
        <p:txBody>
          <a:bodyPr anchorCtr="0" anchor="b" bIns="91425" lIns="90000" spcFirstLastPara="1" rIns="90000" wrap="square" tIns="91425">
            <a:noAutofit/>
          </a:bodyPr>
          <a:lstStyle/>
          <a:p>
            <a:pPr indent="0" lvl="0" marL="0" marR="0" rtl="0" algn="ctr">
              <a:lnSpc>
                <a:spcPct val="100000"/>
              </a:lnSpc>
              <a:spcBef>
                <a:spcPts val="0"/>
              </a:spcBef>
              <a:spcAft>
                <a:spcPts val="0"/>
              </a:spcAft>
              <a:buNone/>
            </a:pPr>
            <a:r>
              <a:rPr b="1" i="0" lang="en-US" sz="1900" u="none" cap="none" strike="noStrike">
                <a:solidFill>
                  <a:srgbClr val="EB5600"/>
                </a:solidFill>
                <a:latin typeface="Lato"/>
                <a:ea typeface="Lato"/>
                <a:cs typeface="Lato"/>
                <a:sym typeface="Lato"/>
              </a:rPr>
              <a:t>ALMOST NO PROGRESS</a:t>
            </a:r>
            <a:endParaRPr b="0" i="0" sz="1900" u="none" cap="none" strike="noStrike">
              <a:solidFill>
                <a:schemeClr val="dk1"/>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177"/>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Deciding about a new project</a:t>
            </a:r>
            <a:endParaRPr b="0" sz="2600" strike="noStrike">
              <a:solidFill>
                <a:schemeClr val="dk1"/>
              </a:solidFill>
              <a:latin typeface="Arial"/>
              <a:ea typeface="Arial"/>
              <a:cs typeface="Arial"/>
              <a:sym typeface="Arial"/>
            </a:endParaRPr>
          </a:p>
        </p:txBody>
      </p:sp>
      <p:sp>
        <p:nvSpPr>
          <p:cNvPr id="923" name="Google Shape;923;p177"/>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Technical diligence</a:t>
            </a:r>
            <a:endParaRPr b="0" sz="24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2000"/>
              <a:buFont typeface="Lato"/>
              <a:buChar char="●"/>
            </a:pPr>
            <a:r>
              <a:rPr b="0" i="0" lang="en-US" sz="2000" u="none" cap="none" strike="noStrike">
                <a:solidFill>
                  <a:srgbClr val="595959"/>
                </a:solidFill>
                <a:latin typeface="Lato"/>
                <a:ea typeface="Lato"/>
                <a:cs typeface="Lato"/>
                <a:sym typeface="Lato"/>
              </a:rPr>
              <a:t>Is it feasible project?</a:t>
            </a:r>
            <a:endParaRPr b="0" i="0" sz="20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2000"/>
              <a:buFont typeface="Lato"/>
              <a:buChar char="●"/>
            </a:pPr>
            <a:r>
              <a:rPr b="0" i="0" lang="en-US" sz="2000" u="none" cap="none" strike="noStrike">
                <a:solidFill>
                  <a:srgbClr val="595959"/>
                </a:solidFill>
                <a:latin typeface="Lato"/>
                <a:ea typeface="Lato"/>
                <a:cs typeface="Lato"/>
                <a:sym typeface="Lato"/>
              </a:rPr>
              <a:t>Can AI do that?</a:t>
            </a:r>
            <a:endParaRPr b="0" i="0" sz="20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400"/>
              <a:buFont typeface="Lato"/>
              <a:buChar char="●"/>
            </a:pPr>
            <a:r>
              <a:rPr b="0" lang="en-US" sz="2400" strike="noStrike">
                <a:solidFill>
                  <a:srgbClr val="595959"/>
                </a:solidFill>
                <a:latin typeface="Lato"/>
                <a:ea typeface="Lato"/>
                <a:cs typeface="Lato"/>
                <a:sym typeface="Lato"/>
              </a:rPr>
              <a:t>Pretty much any thing you can do with a second of thought can be automated using supervised learning</a:t>
            </a:r>
            <a:endParaRPr b="0" sz="2400" strike="noStrike">
              <a:solidFill>
                <a:schemeClr val="dk1"/>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17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Supervised learning tasks</a:t>
            </a:r>
            <a:endParaRPr b="0" sz="2600" strike="noStrike">
              <a:solidFill>
                <a:schemeClr val="dk1"/>
              </a:solidFill>
              <a:latin typeface="Arial"/>
              <a:ea typeface="Arial"/>
              <a:cs typeface="Arial"/>
              <a:sym typeface="Arial"/>
            </a:endParaRPr>
          </a:p>
        </p:txBody>
      </p:sp>
      <p:sp>
        <p:nvSpPr>
          <p:cNvPr id="929" name="Google Shape;929;p17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0" name="Google Shape;930;p178"/>
          <p:cNvPicPr preferRelativeResize="0"/>
          <p:nvPr/>
        </p:nvPicPr>
        <p:blipFill rotWithShape="1">
          <a:blip r:embed="rId3">
            <a:alphaModFix/>
          </a:blip>
          <a:srcRect b="0" l="0" r="0" t="0"/>
          <a:stretch/>
        </p:blipFill>
        <p:spPr>
          <a:xfrm>
            <a:off x="731520" y="2061000"/>
            <a:ext cx="5374080" cy="262872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179"/>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9"/>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7" name="Google Shape;937;p179"/>
          <p:cNvPicPr preferRelativeResize="0"/>
          <p:nvPr/>
        </p:nvPicPr>
        <p:blipFill rotWithShape="1">
          <a:blip r:embed="rId3">
            <a:alphaModFix/>
          </a:blip>
          <a:srcRect b="0" l="0" r="0" t="0"/>
          <a:stretch/>
        </p:blipFill>
        <p:spPr>
          <a:xfrm>
            <a:off x="660960" y="1280520"/>
            <a:ext cx="6254640" cy="34164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18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Examples of what ML can and can’t do?</a:t>
            </a:r>
            <a:endParaRPr b="0" sz="2600" strike="noStrike">
              <a:solidFill>
                <a:schemeClr val="dk1"/>
              </a:solidFill>
              <a:latin typeface="Arial"/>
              <a:ea typeface="Arial"/>
              <a:cs typeface="Arial"/>
              <a:sym typeface="Arial"/>
            </a:endParaRPr>
          </a:p>
        </p:txBody>
      </p:sp>
      <p:sp>
        <p:nvSpPr>
          <p:cNvPr id="943" name="Google Shape;943;p180"/>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Identifying the intent of the customer - Possible</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Writing an emphatic response to customer’s email – Not possible or difficult</a:t>
            </a:r>
            <a:endParaRPr b="0" sz="2000" strike="noStrike">
              <a:solidFill>
                <a:schemeClr val="dk1"/>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18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Technical diligence rules</a:t>
            </a:r>
            <a:endParaRPr b="0" sz="2600" strike="noStrike">
              <a:solidFill>
                <a:schemeClr val="dk1"/>
              </a:solidFill>
              <a:latin typeface="Arial"/>
              <a:ea typeface="Arial"/>
              <a:cs typeface="Arial"/>
              <a:sym typeface="Arial"/>
            </a:endParaRPr>
          </a:p>
        </p:txBody>
      </p:sp>
      <p:sp>
        <p:nvSpPr>
          <p:cNvPr id="949" name="Google Shape;949;p181"/>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You are learning a simple concept</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Do you have large training data</a:t>
            </a:r>
            <a:endParaRPr b="0" sz="1800" strike="noStrike">
              <a:solidFill>
                <a:schemeClr val="dk1"/>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182"/>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More examples</a:t>
            </a:r>
            <a:endParaRPr b="0" sz="2600" strike="noStrike">
              <a:solidFill>
                <a:schemeClr val="dk1"/>
              </a:solidFill>
              <a:latin typeface="Arial"/>
              <a:ea typeface="Arial"/>
              <a:cs typeface="Arial"/>
              <a:sym typeface="Arial"/>
            </a:endParaRPr>
          </a:p>
        </p:txBody>
      </p:sp>
      <p:sp>
        <p:nvSpPr>
          <p:cNvPr id="955" name="Google Shape;955;p182"/>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Self driving car</a:t>
            </a:r>
            <a:endParaRPr b="0" sz="2000" strike="noStrike">
              <a:solidFill>
                <a:schemeClr val="dk1"/>
              </a:solidFill>
              <a:latin typeface="Arial"/>
              <a:ea typeface="Arial"/>
              <a:cs typeface="Arial"/>
              <a:sym typeface="Arial"/>
            </a:endParaRPr>
          </a:p>
          <a:p>
            <a:pPr indent="-295200" lvl="4" marL="457200"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Input is from sensors, camera</a:t>
            </a:r>
            <a:endParaRPr b="0" i="0" sz="1800" u="none" cap="none" strike="noStrike">
              <a:solidFill>
                <a:schemeClr val="dk1"/>
              </a:solidFill>
              <a:latin typeface="Arial"/>
              <a:ea typeface="Arial"/>
              <a:cs typeface="Arial"/>
              <a:sym typeface="Arial"/>
            </a:endParaRPr>
          </a:p>
          <a:p>
            <a:pPr indent="-295200" lvl="4" marL="457200"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Output where are the other cars</a:t>
            </a:r>
            <a:endParaRPr b="0" i="0" sz="18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Recognizing gesture of traffic police, construction work, people– not possible</a:t>
            </a:r>
            <a:endParaRPr b="0" sz="2000" strike="noStrike">
              <a:solidFill>
                <a:schemeClr val="dk1"/>
              </a:solidFill>
              <a:latin typeface="Arial"/>
              <a:ea typeface="Arial"/>
              <a:cs typeface="Arial"/>
              <a:sym typeface="Arial"/>
            </a:endParaRPr>
          </a:p>
          <a:p>
            <a:pPr indent="-295200" lvl="3" marL="457200" marR="0" rtl="0" algn="l">
              <a:lnSpc>
                <a:spcPct val="115000"/>
              </a:lnSpc>
              <a:spcBef>
                <a:spcPts val="0"/>
              </a:spcBef>
              <a:spcAft>
                <a:spcPts val="0"/>
              </a:spcAft>
              <a:buClr>
                <a:srgbClr val="595959"/>
              </a:buClr>
              <a:buSzPts val="2000"/>
              <a:buFont typeface="Lato"/>
              <a:buChar char="●"/>
            </a:pPr>
            <a:r>
              <a:rPr b="0" i="0" lang="en-US" sz="2000" u="none" cap="none" strike="noStrike">
                <a:solidFill>
                  <a:srgbClr val="595959"/>
                </a:solidFill>
                <a:latin typeface="Lato"/>
                <a:ea typeface="Lato"/>
                <a:cs typeface="Lato"/>
                <a:sym typeface="Lato"/>
              </a:rPr>
              <a:t>Critical application requires good accuracy</a:t>
            </a:r>
            <a:endParaRPr b="0" i="0" sz="2000" u="none" cap="none" strike="noStrike">
              <a:solidFill>
                <a:schemeClr val="dk1"/>
              </a:solidFill>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18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X-ray diagnosis</a:t>
            </a:r>
            <a:endParaRPr b="0" sz="2600" strike="noStrike">
              <a:solidFill>
                <a:schemeClr val="dk1"/>
              </a:solidFill>
              <a:latin typeface="Arial"/>
              <a:ea typeface="Arial"/>
              <a:cs typeface="Arial"/>
              <a:sym typeface="Arial"/>
            </a:endParaRPr>
          </a:p>
        </p:txBody>
      </p:sp>
      <p:sp>
        <p:nvSpPr>
          <p:cNvPr id="961" name="Google Shape;961;p183"/>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Diagnosing a disease from X-ray images– possible</a:t>
            </a:r>
            <a:endParaRPr b="0" sz="20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Diagnosing a disease after reading a book</a:t>
            </a:r>
            <a:endParaRPr b="0" sz="2000" strike="noStrike">
              <a:solidFill>
                <a:schemeClr val="dk1"/>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18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Strengths and weakness of ML</a:t>
            </a:r>
            <a:endParaRPr b="0" sz="2600" strike="noStrike">
              <a:solidFill>
                <a:schemeClr val="dk1"/>
              </a:solidFill>
              <a:latin typeface="Arial"/>
              <a:ea typeface="Arial"/>
              <a:cs typeface="Arial"/>
              <a:sym typeface="Arial"/>
            </a:endParaRPr>
          </a:p>
        </p:txBody>
      </p:sp>
      <p:sp>
        <p:nvSpPr>
          <p:cNvPr id="967" name="Google Shape;967;p184"/>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91440" lvl="0" marL="9144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Works when,</a:t>
            </a:r>
            <a:endParaRPr b="0" sz="2000" strike="noStrike">
              <a:solidFill>
                <a:schemeClr val="dk1"/>
              </a:solidFill>
              <a:latin typeface="Arial"/>
              <a:ea typeface="Arial"/>
              <a:cs typeface="Arial"/>
              <a:sym typeface="Arial"/>
            </a:endParaRPr>
          </a:p>
          <a:p>
            <a:pPr indent="-295200" lvl="3" marL="1005839"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Learning a simple concept</a:t>
            </a:r>
            <a:endParaRPr b="0" i="0" sz="1800" u="none" cap="none" strike="noStrike">
              <a:solidFill>
                <a:schemeClr val="dk1"/>
              </a:solidFill>
              <a:latin typeface="Arial"/>
              <a:ea typeface="Arial"/>
              <a:cs typeface="Arial"/>
              <a:sym typeface="Arial"/>
            </a:endParaRPr>
          </a:p>
          <a:p>
            <a:pPr indent="-295200" lvl="3" marL="1005839"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Lots of data available</a:t>
            </a:r>
            <a:endParaRPr b="0" i="0" sz="1800" u="none" cap="none" strike="noStrike">
              <a:solidFill>
                <a:schemeClr val="dk1"/>
              </a:solidFill>
              <a:latin typeface="Arial"/>
              <a:ea typeface="Arial"/>
              <a:cs typeface="Arial"/>
              <a:sym typeface="Arial"/>
            </a:endParaRPr>
          </a:p>
          <a:p>
            <a:pPr indent="-91440" lvl="0" marL="9144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Doesn’t work when,</a:t>
            </a:r>
            <a:endParaRPr b="0" sz="2000" strike="noStrike">
              <a:solidFill>
                <a:schemeClr val="dk1"/>
              </a:solidFill>
              <a:latin typeface="Arial"/>
              <a:ea typeface="Arial"/>
              <a:cs typeface="Arial"/>
              <a:sym typeface="Arial"/>
            </a:endParaRPr>
          </a:p>
          <a:p>
            <a:pPr indent="-295200" lvl="3" marL="1005839"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Learning a complex concept</a:t>
            </a:r>
            <a:endParaRPr b="0" i="0" sz="1800" u="none" cap="none" strike="noStrike">
              <a:solidFill>
                <a:schemeClr val="dk1"/>
              </a:solidFill>
              <a:latin typeface="Arial"/>
              <a:ea typeface="Arial"/>
              <a:cs typeface="Arial"/>
              <a:sym typeface="Arial"/>
            </a:endParaRPr>
          </a:p>
          <a:p>
            <a:pPr indent="-295200" lvl="3" marL="1005839"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Asked to work on new type of data such as X-ray images in different conditions and angles</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18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Demand prediction based on price</a:t>
            </a:r>
            <a:endParaRPr b="0" sz="2600" strike="noStrike">
              <a:solidFill>
                <a:schemeClr val="dk1"/>
              </a:solidFill>
              <a:latin typeface="Arial"/>
              <a:ea typeface="Arial"/>
              <a:cs typeface="Arial"/>
              <a:sym typeface="Arial"/>
            </a:endParaRPr>
          </a:p>
        </p:txBody>
      </p:sp>
      <p:sp>
        <p:nvSpPr>
          <p:cNvPr id="973" name="Google Shape;973;p185"/>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Price -&gt; Demand can be modeled using a neural network using a neuron</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(Perceptron model)</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Network of neurons (ANN)</a:t>
            </a:r>
            <a:endParaRPr b="0" sz="1800" strike="noStrike">
              <a:solidFill>
                <a:schemeClr val="dk1"/>
              </a:solidFill>
              <a:latin typeface="Arial"/>
              <a:ea typeface="Arial"/>
              <a:cs typeface="Arial"/>
              <a:sym typeface="Arial"/>
            </a:endParaRPr>
          </a:p>
          <a:p>
            <a:pPr indent="-295200" lvl="4"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Price</a:t>
            </a:r>
            <a:endParaRPr b="0" i="0" sz="1600" u="none" cap="none" strike="noStrike">
              <a:solidFill>
                <a:schemeClr val="dk1"/>
              </a:solidFill>
              <a:latin typeface="Arial"/>
              <a:ea typeface="Arial"/>
              <a:cs typeface="Arial"/>
              <a:sym typeface="Arial"/>
            </a:endParaRPr>
          </a:p>
          <a:p>
            <a:pPr indent="-295200" lvl="4"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Shipping Cost</a:t>
            </a:r>
            <a:endParaRPr b="0" i="0" sz="1600" u="none" cap="none" strike="noStrike">
              <a:solidFill>
                <a:schemeClr val="dk1"/>
              </a:solidFill>
              <a:latin typeface="Arial"/>
              <a:ea typeface="Arial"/>
              <a:cs typeface="Arial"/>
              <a:sym typeface="Arial"/>
            </a:endParaRPr>
          </a:p>
          <a:p>
            <a:pPr indent="-295200" lvl="4"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Marketing</a:t>
            </a:r>
            <a:endParaRPr b="0" i="0" sz="1600" u="none" cap="none" strike="noStrike">
              <a:solidFill>
                <a:schemeClr val="dk1"/>
              </a:solidFill>
              <a:latin typeface="Arial"/>
              <a:ea typeface="Arial"/>
              <a:cs typeface="Arial"/>
              <a:sym typeface="Arial"/>
            </a:endParaRPr>
          </a:p>
          <a:p>
            <a:pPr indent="-295200" lvl="4"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Meterial</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186"/>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86"/>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0" name="Google Shape;980;p186"/>
          <p:cNvPicPr preferRelativeResize="0"/>
          <p:nvPr/>
        </p:nvPicPr>
        <p:blipFill rotWithShape="1">
          <a:blip r:embed="rId3">
            <a:alphaModFix/>
          </a:blip>
          <a:srcRect b="0" l="0" r="0" t="0"/>
          <a:stretch/>
        </p:blipFill>
        <p:spPr>
          <a:xfrm>
            <a:off x="1962000" y="2081880"/>
            <a:ext cx="5216400" cy="232092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pic>
        <p:nvPicPr>
          <p:cNvPr id="541" name="Google Shape;541;p124"/>
          <p:cNvPicPr preferRelativeResize="0"/>
          <p:nvPr/>
        </p:nvPicPr>
        <p:blipFill rotWithShape="1">
          <a:blip r:embed="rId3">
            <a:alphaModFix/>
          </a:blip>
          <a:srcRect b="0" l="0" r="0" t="0"/>
          <a:stretch/>
        </p:blipFill>
        <p:spPr>
          <a:xfrm>
            <a:off x="5613480" y="1854000"/>
            <a:ext cx="3113640" cy="2117160"/>
          </a:xfrm>
          <a:prstGeom prst="rect">
            <a:avLst/>
          </a:prstGeom>
          <a:noFill/>
          <a:ln>
            <a:noFill/>
          </a:ln>
        </p:spPr>
      </p:pic>
      <p:sp>
        <p:nvSpPr>
          <p:cNvPr id="542" name="Google Shape;542;p12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Artificial Narrow Intelligence (ANI)</a:t>
            </a:r>
            <a:endParaRPr b="0" i="0" sz="2600" u="none" cap="none" strike="noStrike">
              <a:solidFill>
                <a:schemeClr val="dk1"/>
              </a:solidFill>
              <a:latin typeface="Arial"/>
              <a:ea typeface="Arial"/>
              <a:cs typeface="Arial"/>
              <a:sym typeface="Arial"/>
            </a:endParaRPr>
          </a:p>
        </p:txBody>
      </p:sp>
      <p:sp>
        <p:nvSpPr>
          <p:cNvPr id="543" name="Google Shape;543;p124"/>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These are AIs that do one thing such as:</a:t>
            </a:r>
            <a:endParaRPr b="0" i="0" sz="1700" u="none" cap="none" strike="noStrike">
              <a:solidFill>
                <a:schemeClr val="dk1"/>
              </a:solidFill>
              <a:latin typeface="Arial"/>
              <a:ea typeface="Arial"/>
              <a:cs typeface="Arial"/>
              <a:sym typeface="Arial"/>
            </a:endParaRPr>
          </a:p>
          <a:p>
            <a:pPr indent="-333360" lvl="0" marL="457200" marR="0" rtl="0" algn="l">
              <a:lnSpc>
                <a:spcPct val="115000"/>
              </a:lnSpc>
              <a:spcBef>
                <a:spcPts val="1599"/>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smart speaker</a:t>
            </a:r>
            <a:endParaRPr b="0" i="0" sz="1700" u="none" cap="none" strike="noStrike">
              <a:solidFill>
                <a:schemeClr val="dk1"/>
              </a:solidFill>
              <a:latin typeface="Arial"/>
              <a:ea typeface="Arial"/>
              <a:cs typeface="Arial"/>
              <a:sym typeface="Arial"/>
            </a:endParaRPr>
          </a:p>
          <a:p>
            <a:pPr indent="-333360" lvl="0" marL="4572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self-driving car</a:t>
            </a:r>
            <a:endParaRPr b="0" i="0" sz="1700" u="none" cap="none" strike="noStrike">
              <a:solidFill>
                <a:schemeClr val="dk1"/>
              </a:solidFill>
              <a:latin typeface="Arial"/>
              <a:ea typeface="Arial"/>
              <a:cs typeface="Arial"/>
              <a:sym typeface="Arial"/>
            </a:endParaRPr>
          </a:p>
          <a:p>
            <a:pPr indent="-333360" lvl="0" marL="4572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AI to do web search</a:t>
            </a:r>
            <a:endParaRPr b="0" i="0" sz="1700" u="none" cap="none" strike="noStrike">
              <a:solidFill>
                <a:schemeClr val="dk1"/>
              </a:solidFill>
              <a:latin typeface="Arial"/>
              <a:ea typeface="Arial"/>
              <a:cs typeface="Arial"/>
              <a:sym typeface="Arial"/>
            </a:endParaRPr>
          </a:p>
          <a:p>
            <a:pPr indent="-333360" lvl="0" marL="457200" marR="0" rtl="0" algn="l">
              <a:lnSpc>
                <a:spcPct val="115000"/>
              </a:lnSpc>
              <a:spcBef>
                <a:spcPts val="0"/>
              </a:spcBef>
              <a:spcAft>
                <a:spcPts val="0"/>
              </a:spcAft>
              <a:buClr>
                <a:srgbClr val="595959"/>
              </a:buClr>
              <a:buSzPts val="1700"/>
              <a:buFont typeface="Lato"/>
              <a:buChar char="●"/>
            </a:pPr>
            <a:r>
              <a:rPr b="0" i="0" lang="en-US" sz="1700" u="none" cap="none" strike="noStrike">
                <a:solidFill>
                  <a:srgbClr val="595959"/>
                </a:solidFill>
                <a:latin typeface="Lato"/>
                <a:ea typeface="Lato"/>
                <a:cs typeface="Lato"/>
                <a:sym typeface="Lato"/>
              </a:rPr>
              <a:t>AI applications in farming or in a factory. </a:t>
            </a:r>
            <a:endParaRPr b="0" i="0" sz="17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i="0" lang="en-US" sz="1700" u="none" cap="none" strike="noStrike">
                <a:solidFill>
                  <a:srgbClr val="595959"/>
                </a:solidFill>
                <a:latin typeface="Lato"/>
                <a:ea typeface="Lato"/>
                <a:cs typeface="Lato"/>
                <a:sym typeface="Lato"/>
              </a:rPr>
              <a:t>These types of AI are one trick ponies but when you find the appropriate trick, this can be incredibly valuable.</a:t>
            </a:r>
            <a:endParaRPr b="0" i="0" sz="1700" u="none" cap="none" strike="noStrike">
              <a:solidFill>
                <a:schemeClr val="dk1"/>
              </a:solidFill>
              <a:latin typeface="Arial"/>
              <a:ea typeface="Arial"/>
              <a:cs typeface="Arial"/>
              <a:sym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187"/>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Face recognition</a:t>
            </a:r>
            <a:endParaRPr b="0" sz="2600" strike="noStrike">
              <a:solidFill>
                <a:schemeClr val="dk1"/>
              </a:solidFill>
              <a:latin typeface="Arial"/>
              <a:ea typeface="Arial"/>
              <a:cs typeface="Arial"/>
              <a:sym typeface="Arial"/>
            </a:endParaRPr>
          </a:p>
        </p:txBody>
      </p:sp>
      <p:sp>
        <p:nvSpPr>
          <p:cNvPr id="986" name="Google Shape;986;p187"/>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Pictures comprise pixels</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Color images and channels</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A neural network corresponds to pixels</a:t>
            </a:r>
            <a:endParaRPr b="0" sz="1800"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Earlier layers will detect edges, then lobes and then objects</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188"/>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8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3" name="Google Shape;993;p188"/>
          <p:cNvPicPr preferRelativeResize="0"/>
          <p:nvPr/>
        </p:nvPicPr>
        <p:blipFill rotWithShape="1">
          <a:blip r:embed="rId3">
            <a:alphaModFix/>
          </a:blip>
          <a:srcRect b="0" l="0" r="0" t="0"/>
          <a:stretch/>
        </p:blipFill>
        <p:spPr>
          <a:xfrm>
            <a:off x="740160" y="1322280"/>
            <a:ext cx="6492960" cy="324468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189"/>
          <p:cNvSpPr/>
          <p:nvPr/>
        </p:nvSpPr>
        <p:spPr>
          <a:xfrm>
            <a:off x="729360" y="1273320"/>
            <a:ext cx="7685640" cy="6228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0" lang="en-US" sz="4400" strike="noStrike">
                <a:solidFill>
                  <a:srgbClr val="000000"/>
                </a:solidFill>
                <a:latin typeface="Arial"/>
                <a:ea typeface="Arial"/>
                <a:cs typeface="Arial"/>
                <a:sym typeface="Arial"/>
              </a:rPr>
              <a:t>2.Building AI Projects</a:t>
            </a:r>
            <a:endParaRPr b="0" sz="4400" strike="noStrike">
              <a:solidFill>
                <a:schemeClr val="dk1"/>
              </a:solidFill>
              <a:latin typeface="Arial"/>
              <a:ea typeface="Arial"/>
              <a:cs typeface="Arial"/>
              <a:sym typeface="Arial"/>
            </a:endParaRPr>
          </a:p>
        </p:txBody>
      </p:sp>
      <p:sp>
        <p:nvSpPr>
          <p:cNvPr id="999" name="Google Shape;999;p189"/>
          <p:cNvSpPr/>
          <p:nvPr/>
        </p:nvSpPr>
        <p:spPr>
          <a:xfrm>
            <a:off x="1371600" y="2194560"/>
            <a:ext cx="6215400" cy="1623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800" strike="noStrike">
                <a:solidFill>
                  <a:srgbClr val="000000"/>
                </a:solidFill>
                <a:latin typeface="Arial"/>
                <a:ea typeface="Arial"/>
                <a:cs typeface="Arial"/>
                <a:sym typeface="Arial"/>
              </a:rPr>
              <a:t>Work flow of a machine learning project</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lang="en-US" sz="1800" strike="noStrike">
                <a:solidFill>
                  <a:srgbClr val="000000"/>
                </a:solidFill>
                <a:latin typeface="Arial"/>
                <a:ea typeface="Arial"/>
                <a:cs typeface="Arial"/>
                <a:sym typeface="Arial"/>
              </a:rPr>
              <a:t>Workflow of a data Science Project</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lang="en-US" sz="1800" strike="noStrike">
                <a:solidFill>
                  <a:srgbClr val="000000"/>
                </a:solidFill>
                <a:latin typeface="Arial"/>
                <a:ea typeface="Arial"/>
                <a:cs typeface="Arial"/>
                <a:sym typeface="Arial"/>
              </a:rPr>
              <a:t>Organizing data and the team for the projects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19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Speech Recognition</a:t>
            </a:r>
            <a:endParaRPr b="0" sz="2600" strike="noStrike">
              <a:solidFill>
                <a:schemeClr val="dk1"/>
              </a:solidFill>
              <a:latin typeface="Arial"/>
              <a:ea typeface="Arial"/>
              <a:cs typeface="Arial"/>
              <a:sym typeface="Arial"/>
            </a:endParaRPr>
          </a:p>
        </p:txBody>
      </p:sp>
      <p:sp>
        <p:nvSpPr>
          <p:cNvPr id="1005" name="Google Shape;1005;p190"/>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6" name="Google Shape;1006;p190"/>
          <p:cNvPicPr preferRelativeResize="0"/>
          <p:nvPr/>
        </p:nvPicPr>
        <p:blipFill rotWithShape="1">
          <a:blip r:embed="rId3">
            <a:alphaModFix/>
          </a:blip>
          <a:srcRect b="0" l="0" r="0" t="0"/>
          <a:stretch/>
        </p:blipFill>
        <p:spPr>
          <a:xfrm>
            <a:off x="744480" y="2101680"/>
            <a:ext cx="6121440" cy="218736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91"/>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Key steps of Echo / Alexa</a:t>
            </a:r>
            <a:endParaRPr b="0" sz="2600" strike="noStrike">
              <a:solidFill>
                <a:schemeClr val="dk1"/>
              </a:solidFill>
              <a:latin typeface="Arial"/>
              <a:ea typeface="Arial"/>
              <a:cs typeface="Arial"/>
              <a:sym typeface="Arial"/>
            </a:endParaRPr>
          </a:p>
        </p:txBody>
      </p:sp>
      <p:sp>
        <p:nvSpPr>
          <p:cNvPr id="1012" name="Google Shape;1012;p191"/>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Collect data</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Labelled voice </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Train model</a:t>
            </a:r>
            <a:endParaRPr b="0" sz="1800" strike="noStrike">
              <a:solidFill>
                <a:schemeClr val="dk1"/>
              </a:solidFill>
              <a:latin typeface="Arial"/>
              <a:ea typeface="Arial"/>
              <a:cs typeface="Arial"/>
              <a:sym typeface="Arial"/>
            </a:endParaRPr>
          </a:p>
          <a:p>
            <a:pPr indent="-295200" lvl="6"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Iterate many times</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Deploy the model</a:t>
            </a:r>
            <a:endParaRPr b="0" sz="1800" strike="noStrike">
              <a:solidFill>
                <a:schemeClr val="dk1"/>
              </a:solidFill>
              <a:latin typeface="Arial"/>
              <a:ea typeface="Arial"/>
              <a:cs typeface="Arial"/>
              <a:sym typeface="Arial"/>
            </a:endParaRPr>
          </a:p>
          <a:p>
            <a:pPr indent="-295200" lvl="5"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Get more data and update model</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192"/>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92"/>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19" name="Google Shape;1019;p192"/>
          <p:cNvPicPr preferRelativeResize="0"/>
          <p:nvPr/>
        </p:nvPicPr>
        <p:blipFill rotWithShape="1">
          <a:blip r:embed="rId3">
            <a:alphaModFix/>
          </a:blip>
          <a:srcRect b="0" l="0" r="0" t="0"/>
          <a:stretch/>
        </p:blipFill>
        <p:spPr>
          <a:xfrm>
            <a:off x="749160" y="1283760"/>
            <a:ext cx="6597720" cy="324468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193"/>
          <p:cNvSpPr/>
          <p:nvPr/>
        </p:nvSpPr>
        <p:spPr>
          <a:xfrm>
            <a:off x="729360" y="23400"/>
            <a:ext cx="7685640" cy="312264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br>
              <a:rPr lang="en-US" sz="1800">
                <a:solidFill>
                  <a:schemeClr val="dk1"/>
                </a:solidFill>
                <a:latin typeface="Arial"/>
                <a:ea typeface="Arial"/>
                <a:cs typeface="Arial"/>
                <a:sym typeface="Arial"/>
              </a:rPr>
            </a:br>
            <a:r>
              <a:rPr b="0" lang="en-US" sz="4400" strike="noStrike">
                <a:solidFill>
                  <a:srgbClr val="000000"/>
                </a:solidFill>
                <a:latin typeface="Arial"/>
                <a:ea typeface="Arial"/>
                <a:cs typeface="Arial"/>
                <a:sym typeface="Arial"/>
              </a:rPr>
              <a:t>Workflow of a data science project</a:t>
            </a:r>
            <a:br>
              <a:rPr lang="en-US" sz="1800">
                <a:solidFill>
                  <a:schemeClr val="dk1"/>
                </a:solidFill>
                <a:latin typeface="Arial"/>
                <a:ea typeface="Arial"/>
                <a:cs typeface="Arial"/>
                <a:sym typeface="Arial"/>
              </a:rPr>
            </a:br>
            <a:br>
              <a:rPr lang="en-US" sz="1800">
                <a:solidFill>
                  <a:schemeClr val="dk1"/>
                </a:solidFill>
                <a:latin typeface="Arial"/>
                <a:ea typeface="Arial"/>
                <a:cs typeface="Arial"/>
                <a:sym typeface="Arial"/>
              </a:rPr>
            </a:br>
            <a:endParaRPr b="0" sz="4400" strike="noStrike">
              <a:solidFill>
                <a:schemeClr val="dk1"/>
              </a:solidFill>
              <a:latin typeface="Arial"/>
              <a:ea typeface="Arial"/>
              <a:cs typeface="Arial"/>
              <a:sym typeface="Arial"/>
            </a:endParaRPr>
          </a:p>
        </p:txBody>
      </p:sp>
      <p:sp>
        <p:nvSpPr>
          <p:cNvPr id="1025" name="Google Shape;1025;p193"/>
          <p:cNvSpPr/>
          <p:nvPr/>
        </p:nvSpPr>
        <p:spPr>
          <a:xfrm>
            <a:off x="1280160" y="2194560"/>
            <a:ext cx="6855480" cy="2100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Unlike a machine learning project, the output of a data science project is often a set of actionable insights, a set of insights that may cause you to do things differently.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Data science projects have a different workflow than machine learning projects. </a:t>
            </a:r>
            <a:endParaRPr b="0" sz="1800" strike="noStrike">
              <a:solidFill>
                <a:schemeClr val="dk1"/>
              </a:solidFill>
              <a:latin typeface="Arial"/>
              <a:ea typeface="Arial"/>
              <a:cs typeface="Arial"/>
              <a:sym typeface="Arial"/>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194"/>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94"/>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32" name="Google Shape;1032;p194"/>
          <p:cNvPicPr preferRelativeResize="0"/>
          <p:nvPr/>
        </p:nvPicPr>
        <p:blipFill rotWithShape="1">
          <a:blip r:embed="rId3">
            <a:alphaModFix/>
          </a:blip>
          <a:srcRect b="0" l="0" r="0" t="0"/>
          <a:stretch/>
        </p:blipFill>
        <p:spPr>
          <a:xfrm>
            <a:off x="745560" y="2066760"/>
            <a:ext cx="6473880" cy="238752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95"/>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95"/>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39" name="Google Shape;1039;p195"/>
          <p:cNvPicPr preferRelativeResize="0"/>
          <p:nvPr/>
        </p:nvPicPr>
        <p:blipFill rotWithShape="1">
          <a:blip r:embed="rId3">
            <a:alphaModFix/>
          </a:blip>
          <a:srcRect b="0" l="0" r="0" t="0"/>
          <a:stretch/>
        </p:blipFill>
        <p:spPr>
          <a:xfrm>
            <a:off x="747720" y="1331280"/>
            <a:ext cx="6730920" cy="314964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19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Machine Learning changing job functions</a:t>
            </a:r>
            <a:endParaRPr b="0" sz="2600" strike="noStrike">
              <a:solidFill>
                <a:schemeClr val="dk1"/>
              </a:solidFill>
              <a:latin typeface="Arial"/>
              <a:ea typeface="Arial"/>
              <a:cs typeface="Arial"/>
              <a:sym typeface="Arial"/>
            </a:endParaRPr>
          </a:p>
        </p:txBody>
      </p:sp>
      <p:sp>
        <p:nvSpPr>
          <p:cNvPr id="1045" name="Google Shape;1045;p196"/>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Sales</a:t>
            </a:r>
            <a:endParaRPr b="0" sz="2000"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Identifying sales opportunities</a:t>
            </a:r>
            <a:endParaRPr b="0" i="0" sz="1600" u="none" cap="none"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Prioritizing</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Manufacturing line manager</a:t>
            </a:r>
            <a:endParaRPr b="0" sz="2000"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Optimize manufacturing</a:t>
            </a:r>
            <a:endParaRPr b="0" i="0" sz="1600" u="none" cap="none"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Machine learning can spot defects</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Recruiting</a:t>
            </a:r>
            <a:endParaRPr b="0" sz="2000"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Identify how people prefer recruitment</a:t>
            </a:r>
            <a:endParaRPr b="0" i="0" sz="1600" u="none" cap="none" strike="noStrike">
              <a:solidFill>
                <a:schemeClr val="dk1"/>
              </a:solidFill>
              <a:latin typeface="Arial"/>
              <a:ea typeface="Arial"/>
              <a:cs typeface="Arial"/>
              <a:sym typeface="Arial"/>
            </a:endParaRPr>
          </a:p>
          <a:p>
            <a:pPr indent="-295200" lvl="2" marL="4572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Spot good candidates</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12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Artificial General Intelligence (AGI)</a:t>
            </a:r>
            <a:endParaRPr b="0" i="0" sz="2600" u="none" cap="none" strike="noStrike">
              <a:solidFill>
                <a:schemeClr val="dk1"/>
              </a:solidFill>
              <a:latin typeface="Arial"/>
              <a:ea typeface="Arial"/>
              <a:cs typeface="Arial"/>
              <a:sym typeface="Arial"/>
            </a:endParaRPr>
          </a:p>
        </p:txBody>
      </p:sp>
      <p:sp>
        <p:nvSpPr>
          <p:cNvPr id="549" name="Google Shape;549;p125"/>
          <p:cNvSpPr/>
          <p:nvPr/>
        </p:nvSpPr>
        <p:spPr>
          <a:xfrm>
            <a:off x="729360" y="2079000"/>
            <a:ext cx="509328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700" u="none" cap="none" strike="noStrike">
                <a:solidFill>
                  <a:srgbClr val="595959"/>
                </a:solidFill>
                <a:latin typeface="Lato"/>
                <a:ea typeface="Lato"/>
                <a:cs typeface="Lato"/>
                <a:sym typeface="Lato"/>
              </a:rPr>
              <a:t>That is the goal to build AI. </a:t>
            </a:r>
            <a:endParaRPr b="0" i="0" sz="1700" u="none" cap="none" strike="noStrike">
              <a:solidFill>
                <a:schemeClr val="dk1"/>
              </a:solidFill>
              <a:latin typeface="Arial"/>
              <a:ea typeface="Arial"/>
              <a:cs typeface="Arial"/>
              <a:sym typeface="Arial"/>
            </a:endParaRPr>
          </a:p>
          <a:p>
            <a:pPr indent="0" lvl="0" marL="0" marR="0" rtl="0" algn="l">
              <a:lnSpc>
                <a:spcPct val="115000"/>
              </a:lnSpc>
              <a:spcBef>
                <a:spcPts val="1599"/>
              </a:spcBef>
              <a:spcAft>
                <a:spcPts val="0"/>
              </a:spcAft>
              <a:buNone/>
            </a:pPr>
            <a:r>
              <a:rPr b="0" i="0" lang="en-US" sz="1700" u="none" cap="none" strike="noStrike">
                <a:solidFill>
                  <a:srgbClr val="595959"/>
                </a:solidFill>
                <a:latin typeface="Lato"/>
                <a:ea typeface="Lato"/>
                <a:cs typeface="Lato"/>
                <a:sym typeface="Lato"/>
              </a:rPr>
              <a:t>They can do anything a human can do or maybe even be superintelligent and do even more things than any human can.</a:t>
            </a:r>
            <a:endParaRPr b="0" i="0" sz="1700" u="none" cap="none" strike="noStrike">
              <a:solidFill>
                <a:schemeClr val="dk1"/>
              </a:solidFill>
              <a:latin typeface="Arial"/>
              <a:ea typeface="Arial"/>
              <a:cs typeface="Arial"/>
              <a:sym typeface="Arial"/>
            </a:endParaRPr>
          </a:p>
        </p:txBody>
      </p:sp>
      <p:pic>
        <p:nvPicPr>
          <p:cNvPr id="550" name="Google Shape;550;p125"/>
          <p:cNvPicPr preferRelativeResize="0"/>
          <p:nvPr/>
        </p:nvPicPr>
        <p:blipFill rotWithShape="1">
          <a:blip r:embed="rId3">
            <a:alphaModFix/>
          </a:blip>
          <a:srcRect b="0" l="0" r="0" t="0"/>
          <a:stretch/>
        </p:blipFill>
        <p:spPr>
          <a:xfrm>
            <a:off x="5886720" y="1368720"/>
            <a:ext cx="3216240" cy="416304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197"/>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97"/>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Marketing</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Optimize website</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A/B testing</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Recommendation system</a:t>
            </a:r>
            <a:endParaRPr b="0" i="0" sz="1600" u="none" cap="none" strike="noStrike">
              <a:solidFill>
                <a:schemeClr val="dk1"/>
              </a:solidFill>
              <a:latin typeface="Arial"/>
              <a:ea typeface="Arial"/>
              <a:cs typeface="Arial"/>
              <a:sym typeface="Arial"/>
            </a:endParaRPr>
          </a:p>
          <a:p>
            <a:pPr indent="-295200" lvl="1" marL="4320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Agriculture</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What to plant?</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Precision agriculture</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198"/>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How to chose an AI project?</a:t>
            </a:r>
            <a:endParaRPr b="0" sz="2600" strike="noStrike">
              <a:solidFill>
                <a:schemeClr val="dk1"/>
              </a:solidFill>
              <a:latin typeface="Arial"/>
              <a:ea typeface="Arial"/>
              <a:cs typeface="Arial"/>
              <a:sym typeface="Arial"/>
            </a:endParaRPr>
          </a:p>
        </p:txBody>
      </p:sp>
      <p:sp>
        <p:nvSpPr>
          <p:cNvPr id="1057" name="Google Shape;1057;p198"/>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8" name="Google Shape;1058;p198"/>
          <p:cNvPicPr preferRelativeResize="0"/>
          <p:nvPr/>
        </p:nvPicPr>
        <p:blipFill rotWithShape="1">
          <a:blip r:embed="rId3">
            <a:alphaModFix/>
          </a:blip>
          <a:srcRect b="0" l="0" r="0" t="0"/>
          <a:stretch/>
        </p:blipFill>
        <p:spPr>
          <a:xfrm>
            <a:off x="738000" y="2073240"/>
            <a:ext cx="4473360" cy="267336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199"/>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Brainstorming framework</a:t>
            </a:r>
            <a:endParaRPr b="0" sz="2600" strike="noStrike">
              <a:solidFill>
                <a:schemeClr val="dk1"/>
              </a:solidFill>
              <a:latin typeface="Arial"/>
              <a:ea typeface="Arial"/>
              <a:cs typeface="Arial"/>
              <a:sym typeface="Arial"/>
            </a:endParaRPr>
          </a:p>
        </p:txBody>
      </p:sp>
      <p:sp>
        <p:nvSpPr>
          <p:cNvPr id="1064" name="Google Shape;1064;p199"/>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Automate task rather than job</a:t>
            </a:r>
            <a:endParaRPr b="0" sz="20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Automating call center: picking phone, emails, issue refund, call routing</a:t>
            </a:r>
            <a:endParaRPr b="0" i="0" sz="18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800"/>
              <a:buFont typeface="Lato"/>
              <a:buChar char="●"/>
            </a:pPr>
            <a:r>
              <a:rPr b="0" i="0" lang="en-US" sz="1800" u="none" cap="none" strike="noStrike">
                <a:solidFill>
                  <a:srgbClr val="595959"/>
                </a:solidFill>
                <a:latin typeface="Lato"/>
                <a:ea typeface="Lato"/>
                <a:cs typeface="Lato"/>
                <a:sym typeface="Lato"/>
              </a:rPr>
              <a:t>Automating radiologist: X-ray, mentoring other doctors, consulting, </a:t>
            </a:r>
            <a:endParaRPr b="0" i="0" sz="18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Main drivers of business value</a:t>
            </a:r>
            <a:endParaRPr b="0" sz="2000"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2000"/>
              <a:buFont typeface="Lato"/>
              <a:buChar char="●"/>
            </a:pPr>
            <a:r>
              <a:rPr b="0" lang="en-US" sz="2000" strike="noStrike">
                <a:solidFill>
                  <a:srgbClr val="595959"/>
                </a:solidFill>
                <a:latin typeface="Lato"/>
                <a:ea typeface="Lato"/>
                <a:cs typeface="Lato"/>
                <a:sym typeface="Lato"/>
              </a:rPr>
              <a:t>What are  the main pain points in your business?</a:t>
            </a:r>
            <a:endParaRPr b="0" sz="2000" strike="noStrike">
              <a:solidFill>
                <a:schemeClr val="dk1"/>
              </a:solidFill>
              <a:latin typeface="Arial"/>
              <a:ea typeface="Arial"/>
              <a:cs typeface="Arial"/>
              <a:sym typeface="Arial"/>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200"/>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Is it always necessary to have big data?</a:t>
            </a:r>
            <a:endParaRPr b="0" sz="2600" strike="noStrike">
              <a:solidFill>
                <a:schemeClr val="dk1"/>
              </a:solidFill>
              <a:latin typeface="Arial"/>
              <a:ea typeface="Arial"/>
              <a:cs typeface="Arial"/>
              <a:sym typeface="Arial"/>
            </a:endParaRPr>
          </a:p>
        </p:txBody>
      </p:sp>
      <p:sp>
        <p:nvSpPr>
          <p:cNvPr id="1070" name="Google Shape;1070;p200"/>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Having more data is good</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With small datasets you can make progress</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10, 100 or 1000 data points can be a good start</a:t>
            </a:r>
            <a:endParaRPr b="0" sz="1800" strike="noStrike">
              <a:solidFill>
                <a:schemeClr val="dk1"/>
              </a:solidFill>
              <a:latin typeface="Arial"/>
              <a:ea typeface="Arial"/>
              <a:cs typeface="Arial"/>
              <a:sym typeface="Arial"/>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201"/>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01"/>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7" name="Google Shape;1077;p201"/>
          <p:cNvPicPr preferRelativeResize="0"/>
          <p:nvPr/>
        </p:nvPicPr>
        <p:blipFill rotWithShape="1">
          <a:blip r:embed="rId3">
            <a:alphaModFix/>
          </a:blip>
          <a:srcRect b="0" l="0" r="0" t="0"/>
          <a:stretch/>
        </p:blipFill>
        <p:spPr>
          <a:xfrm>
            <a:off x="707400" y="2028960"/>
            <a:ext cx="7858080" cy="253980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sp>
        <p:nvSpPr>
          <p:cNvPr id="1082" name="Google Shape;1082;p202"/>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Ethical diligence</a:t>
            </a:r>
            <a:endParaRPr b="0" sz="2600" strike="noStrike">
              <a:solidFill>
                <a:schemeClr val="dk1"/>
              </a:solidFill>
              <a:latin typeface="Arial"/>
              <a:ea typeface="Arial"/>
              <a:cs typeface="Arial"/>
              <a:sym typeface="Arial"/>
            </a:endParaRPr>
          </a:p>
        </p:txBody>
      </p:sp>
      <p:sp>
        <p:nvSpPr>
          <p:cNvPr id="1083" name="Google Shape;1083;p202"/>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Is this going to make society better?</a:t>
            </a:r>
            <a:endParaRPr b="0" sz="1800" strike="noStrike">
              <a:solidFill>
                <a:schemeClr val="dk1"/>
              </a:solidFill>
              <a:latin typeface="Arial"/>
              <a:ea typeface="Arial"/>
              <a:cs typeface="Arial"/>
              <a:sym typeface="Arial"/>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sp>
        <p:nvSpPr>
          <p:cNvPr id="1088" name="Google Shape;1088;p20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Build Vs Buy</a:t>
            </a:r>
            <a:endParaRPr b="0" sz="2600" strike="noStrike">
              <a:solidFill>
                <a:schemeClr val="dk1"/>
              </a:solidFill>
              <a:latin typeface="Arial"/>
              <a:ea typeface="Arial"/>
              <a:cs typeface="Arial"/>
              <a:sym typeface="Arial"/>
            </a:endParaRPr>
          </a:p>
        </p:txBody>
      </p:sp>
      <p:sp>
        <p:nvSpPr>
          <p:cNvPr id="1089" name="Google Shape;1089;p203"/>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ML projects can be inhoused or outsourced</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DS projects are generally inhoused</a:t>
            </a:r>
            <a:endParaRPr b="0" sz="1800" strike="noStrike">
              <a:solidFill>
                <a:schemeClr val="dk1"/>
              </a:solidFill>
              <a:latin typeface="Arial"/>
              <a:ea typeface="Arial"/>
              <a:cs typeface="Arial"/>
              <a:sym typeface="Arial"/>
            </a:endParaRPr>
          </a:p>
          <a:p>
            <a:pPr indent="-307800" lvl="0" marL="4572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Buy industry standard, only build specialized products</a:t>
            </a:r>
            <a:endParaRPr b="0" sz="1800" strike="noStrike">
              <a:solidFill>
                <a:schemeClr val="dk1"/>
              </a:solidFill>
              <a:latin typeface="Arial"/>
              <a:ea typeface="Arial"/>
              <a:cs typeface="Arial"/>
              <a:sym typeface="Aria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204"/>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How to work with AI team</a:t>
            </a:r>
            <a:endParaRPr b="0" sz="2600" strike="noStrike">
              <a:solidFill>
                <a:schemeClr val="dk1"/>
              </a:solidFill>
              <a:latin typeface="Arial"/>
              <a:ea typeface="Arial"/>
              <a:cs typeface="Arial"/>
              <a:sym typeface="Arial"/>
            </a:endParaRPr>
          </a:p>
        </p:txBody>
      </p:sp>
      <p:sp>
        <p:nvSpPr>
          <p:cNvPr id="1095" name="Google Shape;1095;p204"/>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Specify your acceptance criteria</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95% accuracy</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Training, validation and Test dataset</a:t>
            </a:r>
            <a:endParaRPr b="0" i="0" sz="1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595959"/>
              </a:buClr>
              <a:buSzPts val="1800"/>
              <a:buFont typeface="Lato"/>
              <a:buChar char="●"/>
            </a:pPr>
            <a:r>
              <a:rPr b="0" lang="en-US" sz="1800" strike="noStrike">
                <a:solidFill>
                  <a:srgbClr val="595959"/>
                </a:solidFill>
                <a:latin typeface="Lato"/>
                <a:ea typeface="Lato"/>
                <a:cs typeface="Lato"/>
                <a:sym typeface="Lato"/>
              </a:rPr>
              <a:t>Don’t expect 100% accuracy</a:t>
            </a:r>
            <a:endParaRPr b="0" sz="1800"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Limitations of ML</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Insufficient data</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Mislabeled data</a:t>
            </a:r>
            <a:endParaRPr b="0" i="0" sz="1600" u="none" cap="none" strike="noStrike">
              <a:solidFill>
                <a:schemeClr val="dk1"/>
              </a:solidFill>
              <a:latin typeface="Arial"/>
              <a:ea typeface="Arial"/>
              <a:cs typeface="Arial"/>
              <a:sym typeface="Arial"/>
            </a:endParaRPr>
          </a:p>
          <a:p>
            <a:pPr indent="-295200" lvl="3" marL="914400" marR="0" rtl="0" algn="l">
              <a:lnSpc>
                <a:spcPct val="115000"/>
              </a:lnSpc>
              <a:spcBef>
                <a:spcPts val="0"/>
              </a:spcBef>
              <a:spcAft>
                <a:spcPts val="0"/>
              </a:spcAft>
              <a:buClr>
                <a:srgbClr val="595959"/>
              </a:buClr>
              <a:buSzPts val="1600"/>
              <a:buFont typeface="Lato"/>
              <a:buChar char="●"/>
            </a:pPr>
            <a:r>
              <a:rPr b="0" i="0" lang="en-US" sz="1600" u="none" cap="none" strike="noStrike">
                <a:solidFill>
                  <a:srgbClr val="595959"/>
                </a:solidFill>
                <a:latin typeface="Lato"/>
                <a:ea typeface="Lato"/>
                <a:cs typeface="Lato"/>
                <a:sym typeface="Lato"/>
              </a:rPr>
              <a:t>Ambiguous labels (human perception)</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20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Machine Learning frameworks</a:t>
            </a:r>
            <a:endParaRPr b="0" sz="2600" strike="noStrike">
              <a:solidFill>
                <a:schemeClr val="dk1"/>
              </a:solidFill>
              <a:latin typeface="Arial"/>
              <a:ea typeface="Arial"/>
              <a:cs typeface="Arial"/>
              <a:sym typeface="Arial"/>
            </a:endParaRPr>
          </a:p>
        </p:txBody>
      </p:sp>
      <p:sp>
        <p:nvSpPr>
          <p:cNvPr id="1101" name="Google Shape;1101;p205"/>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2" name="Google Shape;1102;p205"/>
          <p:cNvPicPr preferRelativeResize="0"/>
          <p:nvPr/>
        </p:nvPicPr>
        <p:blipFill rotWithShape="1">
          <a:blip r:embed="rId3">
            <a:alphaModFix/>
          </a:blip>
          <a:srcRect b="0" l="0" r="0" t="0"/>
          <a:stretch/>
        </p:blipFill>
        <p:spPr>
          <a:xfrm>
            <a:off x="648360" y="2009520"/>
            <a:ext cx="6406920" cy="2987640"/>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sp>
        <p:nvSpPr>
          <p:cNvPr id="1107" name="Google Shape;1107;p20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CPU Vs GPU</a:t>
            </a:r>
            <a:endParaRPr b="0" sz="2600" strike="noStrike">
              <a:solidFill>
                <a:schemeClr val="dk1"/>
              </a:solidFill>
              <a:latin typeface="Arial"/>
              <a:ea typeface="Arial"/>
              <a:cs typeface="Arial"/>
              <a:sym typeface="Arial"/>
            </a:endParaRPr>
          </a:p>
        </p:txBody>
      </p:sp>
      <p:sp>
        <p:nvSpPr>
          <p:cNvPr id="1108" name="Google Shape;1108;p206"/>
          <p:cNvSpPr/>
          <p:nvPr/>
        </p:nvSpPr>
        <p:spPr>
          <a:xfrm>
            <a:off x="6746040" y="2079000"/>
            <a:ext cx="1853640" cy="2257920"/>
          </a:xfrm>
          <a:prstGeom prst="rect">
            <a:avLst/>
          </a:prstGeom>
          <a:noFill/>
          <a:ln>
            <a:noFill/>
          </a:ln>
        </p:spPr>
        <p:txBody>
          <a:bodyPr anchorCtr="0" anchor="t" bIns="91425" lIns="90000" spcFirstLastPara="1" rIns="90000" wrap="square" tIns="91425">
            <a:noAutofit/>
          </a:bodyPr>
          <a:lstStyle/>
          <a:p>
            <a:pPr indent="-307800" lvl="0" marL="457200" marR="0" rtl="0" algn="ctr">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307800" lvl="0" marL="457200" marR="0" rtl="0" algn="ctr">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307800" lvl="0" marL="457200" marR="0" rtl="0" algn="ctr">
              <a:lnSpc>
                <a:spcPct val="115000"/>
              </a:lnSpc>
              <a:spcBef>
                <a:spcPts val="0"/>
              </a:spcBef>
              <a:spcAft>
                <a:spcPts val="0"/>
              </a:spcAft>
              <a:buNone/>
            </a:pPr>
            <a:r>
              <a:rPr b="1" lang="en-US" sz="1600" strike="noStrike">
                <a:solidFill>
                  <a:srgbClr val="595959"/>
                </a:solidFill>
                <a:latin typeface="Lato"/>
                <a:ea typeface="Lato"/>
                <a:cs typeface="Lato"/>
                <a:sym typeface="Lato"/>
              </a:rPr>
              <a:t>Edge Deployment</a:t>
            </a:r>
            <a:endParaRPr b="0" sz="1600" strike="noStrike">
              <a:solidFill>
                <a:schemeClr val="dk1"/>
              </a:solidFill>
              <a:latin typeface="Arial"/>
              <a:ea typeface="Arial"/>
              <a:cs typeface="Arial"/>
              <a:sym typeface="Arial"/>
            </a:endParaRPr>
          </a:p>
        </p:txBody>
      </p:sp>
      <p:pic>
        <p:nvPicPr>
          <p:cNvPr id="1109" name="Google Shape;1109;p206"/>
          <p:cNvPicPr preferRelativeResize="0"/>
          <p:nvPr/>
        </p:nvPicPr>
        <p:blipFill rotWithShape="1">
          <a:blip r:embed="rId3">
            <a:alphaModFix/>
          </a:blip>
          <a:srcRect b="0" l="0" r="0" t="0"/>
          <a:stretch/>
        </p:blipFill>
        <p:spPr>
          <a:xfrm>
            <a:off x="740880" y="2040840"/>
            <a:ext cx="5568840" cy="26445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126"/>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i="0" lang="en-US" sz="2600" u="none" cap="none" strike="noStrike">
                <a:solidFill>
                  <a:srgbClr val="1A1A1A"/>
                </a:solidFill>
                <a:latin typeface="Raleway"/>
                <a:ea typeface="Raleway"/>
                <a:cs typeface="Raleway"/>
                <a:sym typeface="Raleway"/>
              </a:rPr>
              <a:t>Progress in ANI vs AGI</a:t>
            </a:r>
            <a:endParaRPr b="0" i="0" sz="2600" u="none" cap="none" strike="noStrike">
              <a:solidFill>
                <a:schemeClr val="dk1"/>
              </a:solidFill>
              <a:latin typeface="Arial"/>
              <a:ea typeface="Arial"/>
              <a:cs typeface="Arial"/>
              <a:sym typeface="Arial"/>
            </a:endParaRPr>
          </a:p>
        </p:txBody>
      </p:sp>
      <p:sp>
        <p:nvSpPr>
          <p:cNvPr id="556" name="Google Shape;556;p126"/>
          <p:cNvSpPr/>
          <p:nvPr/>
        </p:nvSpPr>
        <p:spPr>
          <a:xfrm>
            <a:off x="729360" y="2079000"/>
            <a:ext cx="47570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Lato"/>
                <a:ea typeface="Lato"/>
                <a:cs typeface="Lato"/>
                <a:sym typeface="Lato"/>
              </a:rPr>
              <a:t>The rapid progress in ANI has caused people to conclude that there's a lot of progress in AI, which is true. But that has caused people to falsely think that there might be a lot of progress in AGI as well which is leading to some irrational fears about evil clever robots coming over to take over humanity anytime now.</a:t>
            </a:r>
            <a:endParaRPr b="0" i="0" sz="1800" u="none" cap="none" strike="noStrike">
              <a:solidFill>
                <a:schemeClr val="dk1"/>
              </a:solidFill>
              <a:latin typeface="Arial"/>
              <a:ea typeface="Arial"/>
              <a:cs typeface="Arial"/>
              <a:sym typeface="Arial"/>
            </a:endParaRPr>
          </a:p>
        </p:txBody>
      </p:sp>
      <p:pic>
        <p:nvPicPr>
          <p:cNvPr id="557" name="Google Shape;557;p126"/>
          <p:cNvPicPr preferRelativeResize="0"/>
          <p:nvPr/>
        </p:nvPicPr>
        <p:blipFill rotWithShape="1">
          <a:blip r:embed="rId3">
            <a:alphaModFix/>
          </a:blip>
          <a:srcRect b="0" l="0" r="13661" t="0"/>
          <a:stretch/>
        </p:blipFill>
        <p:spPr>
          <a:xfrm>
            <a:off x="5292000" y="1725840"/>
            <a:ext cx="3780000" cy="331164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207"/>
          <p:cNvSpPr/>
          <p:nvPr/>
        </p:nvSpPr>
        <p:spPr>
          <a:xfrm>
            <a:off x="2651760" y="1097280"/>
            <a:ext cx="3108600" cy="3459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800" strike="noStrike">
                <a:solidFill>
                  <a:schemeClr val="dk1"/>
                </a:solidFill>
                <a:latin typeface="Arial"/>
                <a:ea typeface="Arial"/>
                <a:cs typeface="Arial"/>
                <a:sym typeface="Arial"/>
              </a:rPr>
              <a:t>3.  Ai in your company</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sp>
        <p:nvSpPr>
          <p:cNvPr id="1119" name="Google Shape;1119;p208"/>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8"/>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None/>
            </a:pPr>
            <a:r>
              <a:t/>
            </a:r>
            <a:endParaRPr b="0" sz="1800" strike="noStrike">
              <a:solidFill>
                <a:schemeClr val="dk1"/>
              </a:solidFill>
              <a:latin typeface="Arial"/>
              <a:ea typeface="Arial"/>
              <a:cs typeface="Arial"/>
              <a:sym typeface="Arial"/>
            </a:endParaRPr>
          </a:p>
          <a:p>
            <a:pPr indent="-307800" lvl="0" marL="457200" marR="0" rtl="0" algn="ctr">
              <a:lnSpc>
                <a:spcPct val="115000"/>
              </a:lnSpc>
              <a:spcBef>
                <a:spcPts val="0"/>
              </a:spcBef>
              <a:spcAft>
                <a:spcPts val="0"/>
              </a:spcAft>
              <a:buNone/>
            </a:pPr>
            <a:r>
              <a:rPr b="1" lang="en-US" sz="2400" strike="noStrike">
                <a:solidFill>
                  <a:srgbClr val="595959"/>
                </a:solidFill>
                <a:latin typeface="Lato"/>
                <a:ea typeface="Lato"/>
                <a:cs typeface="Lato"/>
                <a:sym typeface="Lato"/>
              </a:rPr>
              <a:t>Case Studies</a:t>
            </a:r>
            <a:endParaRPr b="0" sz="2400" strike="noStrike">
              <a:solidFill>
                <a:schemeClr val="dk1"/>
              </a:solidFill>
              <a:latin typeface="Arial"/>
              <a:ea typeface="Arial"/>
              <a:cs typeface="Arial"/>
              <a:sym typeface="Aria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209"/>
          <p:cNvSpPr/>
          <p:nvPr/>
        </p:nvSpPr>
        <p:spPr>
          <a:xfrm>
            <a:off x="729360" y="1318680"/>
            <a:ext cx="7685640" cy="5320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09"/>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7" name="Google Shape;1127;p209"/>
          <p:cNvPicPr preferRelativeResize="0"/>
          <p:nvPr/>
        </p:nvPicPr>
        <p:blipFill rotWithShape="1">
          <a:blip r:embed="rId3">
            <a:alphaModFix/>
          </a:blip>
          <a:srcRect b="0" l="0" r="0" t="0"/>
          <a:stretch/>
        </p:blipFill>
        <p:spPr>
          <a:xfrm>
            <a:off x="742320" y="1265040"/>
            <a:ext cx="6330960" cy="277812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210"/>
          <p:cNvSpPr/>
          <p:nvPr/>
        </p:nvSpPr>
        <p:spPr>
          <a:xfrm>
            <a:off x="822960" y="731520"/>
            <a:ext cx="7770240" cy="32727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1" lang="en-US" sz="2600" strike="noStrike">
                <a:solidFill>
                  <a:srgbClr val="000000"/>
                </a:solidFill>
                <a:latin typeface="Arial"/>
                <a:ea typeface="Arial"/>
                <a:cs typeface="Arial"/>
                <a:sym typeface="Arial"/>
              </a:rPr>
              <a:t>Different Calls to device:</a:t>
            </a:r>
            <a:endParaRPr b="0" sz="26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26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Hey Device Tell me joke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Hey device tell me something funny</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Hey Device do you know some joke</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Hey Device what is funny today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Etc etc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lang="en-US" sz="1800" strike="noStrike">
                <a:solidFill>
                  <a:srgbClr val="000000"/>
                </a:solidFill>
                <a:latin typeface="Arial"/>
                <a:ea typeface="Arial"/>
                <a:cs typeface="Arial"/>
                <a:sym typeface="Arial"/>
              </a:rPr>
              <a:t>But device can recognize the intent easily in all these</a:t>
            </a:r>
            <a:endParaRPr b="0" sz="1800"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sz="1800" strike="noStrike">
              <a:solidFill>
                <a:schemeClr val="dk1"/>
              </a:solidFill>
              <a:latin typeface="Arial"/>
              <a:ea typeface="Arial"/>
              <a:cs typeface="Arial"/>
              <a:sym typeface="Arial"/>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6" name="Shape 1136"/>
        <p:cNvGrpSpPr/>
        <p:nvPr/>
      </p:nvGrpSpPr>
      <p:grpSpPr>
        <a:xfrm>
          <a:off x="0" y="0"/>
          <a:ext cx="0" cy="0"/>
          <a:chOff x="0" y="0"/>
          <a:chExt cx="0" cy="0"/>
        </a:xfrm>
      </p:grpSpPr>
      <p:pic>
        <p:nvPicPr>
          <p:cNvPr id="1137" name="Google Shape;1137;p211"/>
          <p:cNvPicPr preferRelativeResize="0"/>
          <p:nvPr/>
        </p:nvPicPr>
        <p:blipFill rotWithShape="1">
          <a:blip r:embed="rId3">
            <a:alphaModFix/>
          </a:blip>
          <a:srcRect b="8986" l="0" r="0" t="0"/>
          <a:stretch/>
        </p:blipFill>
        <p:spPr>
          <a:xfrm>
            <a:off x="-18360" y="365760"/>
            <a:ext cx="9141480" cy="467604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pic>
        <p:nvPicPr>
          <p:cNvPr id="1142" name="Google Shape;1142;p212"/>
          <p:cNvPicPr preferRelativeResize="0"/>
          <p:nvPr/>
        </p:nvPicPr>
        <p:blipFill rotWithShape="1">
          <a:blip r:embed="rId3">
            <a:alphaModFix/>
          </a:blip>
          <a:srcRect b="16402" l="0" r="0" t="0"/>
          <a:stretch/>
        </p:blipFill>
        <p:spPr>
          <a:xfrm>
            <a:off x="-18360" y="-15120"/>
            <a:ext cx="9141480" cy="4310280"/>
          </a:xfrm>
          <a:prstGeom prst="rect">
            <a:avLst/>
          </a:prstGeom>
          <a:noFill/>
          <a:ln>
            <a:noFill/>
          </a:ln>
        </p:spPr>
      </p:pic>
      <p:sp>
        <p:nvSpPr>
          <p:cNvPr id="1143" name="Google Shape;1143;p212"/>
          <p:cNvSpPr/>
          <p:nvPr/>
        </p:nvSpPr>
        <p:spPr>
          <a:xfrm>
            <a:off x="548640" y="4480560"/>
            <a:ext cx="7570080" cy="363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600" strike="noStrike">
                <a:solidFill>
                  <a:srgbClr val="595959"/>
                </a:solidFill>
                <a:latin typeface="Lato"/>
                <a:ea typeface="Lato"/>
                <a:cs typeface="Lato"/>
                <a:sym typeface="Lato"/>
              </a:rPr>
              <a:t>These specialized execution routines are written by software engineer</a:t>
            </a:r>
            <a:endParaRPr b="0" sz="1600" strike="noStrike">
              <a:solidFill>
                <a:schemeClr val="dk1"/>
              </a:solidFill>
              <a:latin typeface="Arial"/>
              <a:ea typeface="Arial"/>
              <a:cs typeface="Arial"/>
              <a:sym typeface="Arial"/>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213"/>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Activity</a:t>
            </a:r>
            <a:endParaRPr b="0" sz="2600" strike="noStrike">
              <a:solidFill>
                <a:schemeClr val="dk1"/>
              </a:solidFill>
              <a:latin typeface="Arial"/>
              <a:ea typeface="Arial"/>
              <a:cs typeface="Arial"/>
              <a:sym typeface="Arial"/>
            </a:endParaRPr>
          </a:p>
        </p:txBody>
      </p:sp>
      <p:sp>
        <p:nvSpPr>
          <p:cNvPr id="1149" name="Google Shape;1149;p213"/>
          <p:cNvSpPr/>
          <p:nvPr/>
        </p:nvSpPr>
        <p:spPr>
          <a:xfrm>
            <a:off x="729360" y="2079000"/>
            <a:ext cx="7685640" cy="2257920"/>
          </a:xfrm>
          <a:prstGeom prst="rect">
            <a:avLst/>
          </a:prstGeom>
          <a:noFill/>
          <a:ln>
            <a:noFill/>
          </a:ln>
        </p:spPr>
        <p:txBody>
          <a:bodyPr anchorCtr="0" anchor="t" bIns="91425" lIns="90000" spcFirstLastPara="1" rIns="90000" wrap="square" tIns="91425">
            <a:noAutofit/>
          </a:bodyPr>
          <a:lstStyle/>
          <a:p>
            <a:pPr indent="-307800" lvl="0" marL="457200" marR="0" rtl="0" algn="l">
              <a:lnSpc>
                <a:spcPct val="115000"/>
              </a:lnSpc>
              <a:spcBef>
                <a:spcPts val="0"/>
              </a:spcBef>
              <a:spcAft>
                <a:spcPts val="0"/>
              </a:spcAft>
              <a:buClr>
                <a:srgbClr val="595959"/>
              </a:buClr>
              <a:buSzPts val="1600"/>
              <a:buFont typeface="Lato"/>
              <a:buChar char="●"/>
            </a:pPr>
            <a:r>
              <a:rPr b="0" lang="en-US" sz="1600" strike="noStrike">
                <a:solidFill>
                  <a:srgbClr val="595959"/>
                </a:solidFill>
                <a:latin typeface="Lato"/>
                <a:ea typeface="Lato"/>
                <a:cs typeface="Lato"/>
                <a:sym typeface="Lato"/>
              </a:rPr>
              <a:t>Hey device, set timer for 10 minutes</a:t>
            </a:r>
            <a:endParaRPr b="0" sz="1600" strike="noStrike">
              <a:solidFill>
                <a:schemeClr val="dk1"/>
              </a:solidFill>
              <a:latin typeface="Arial"/>
              <a:ea typeface="Arial"/>
              <a:cs typeface="Arial"/>
              <a:sym typeface="Arial"/>
            </a:endParaRPr>
          </a:p>
          <a:p>
            <a:pPr indent="-295200" lvl="1" marL="914400" marR="0" rtl="0" algn="l">
              <a:lnSpc>
                <a:spcPct val="115000"/>
              </a:lnSpc>
              <a:spcBef>
                <a:spcPts val="1599"/>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What is the intent?</a:t>
            </a:r>
            <a:endParaRPr b="0" i="0" sz="1400" u="none" cap="none" strike="noStrike">
              <a:solidFill>
                <a:schemeClr val="dk1"/>
              </a:solidFill>
              <a:latin typeface="Arial"/>
              <a:ea typeface="Arial"/>
              <a:cs typeface="Arial"/>
              <a:sym typeface="Arial"/>
            </a:endParaRPr>
          </a:p>
          <a:p>
            <a:pPr indent="-295200" lvl="1" marL="914400" marR="0" rtl="0" algn="l">
              <a:lnSpc>
                <a:spcPct val="115000"/>
              </a:lnSpc>
              <a:spcBef>
                <a:spcPts val="1599"/>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Extract duration</a:t>
            </a:r>
            <a:endParaRPr b="0" i="0" sz="1400" u="none" cap="none" strike="noStrike">
              <a:solidFill>
                <a:schemeClr val="dk1"/>
              </a:solidFill>
              <a:latin typeface="Arial"/>
              <a:ea typeface="Arial"/>
              <a:cs typeface="Arial"/>
              <a:sym typeface="Arial"/>
            </a:endParaRPr>
          </a:p>
          <a:p>
            <a:pPr indent="-295200" lvl="1" marL="914400" marR="0" rtl="0" algn="l">
              <a:lnSpc>
                <a:spcPct val="115000"/>
              </a:lnSpc>
              <a:spcBef>
                <a:spcPts val="1599"/>
              </a:spcBef>
              <a:spcAft>
                <a:spcPts val="0"/>
              </a:spcAft>
              <a:buClr>
                <a:srgbClr val="595959"/>
              </a:buClr>
              <a:buSzPts val="1400"/>
              <a:buFont typeface="Lato"/>
              <a:buChar char="○"/>
            </a:pPr>
            <a:r>
              <a:rPr b="0" i="0" lang="en-US" sz="1400" u="none" cap="none" strike="noStrike">
                <a:solidFill>
                  <a:srgbClr val="595959"/>
                </a:solidFill>
                <a:latin typeface="Lato"/>
                <a:ea typeface="Lato"/>
                <a:cs typeface="Lato"/>
                <a:sym typeface="Lato"/>
              </a:rPr>
              <a:t>What command is to execute</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214"/>
          <p:cNvSpPr/>
          <p:nvPr/>
        </p:nvSpPr>
        <p:spPr>
          <a:xfrm>
            <a:off x="640080" y="769320"/>
            <a:ext cx="7039080" cy="6004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1" lang="en-US" sz="3600" strike="noStrike">
                <a:solidFill>
                  <a:srgbClr val="000000"/>
                </a:solidFill>
                <a:latin typeface="Arial"/>
                <a:ea typeface="Arial"/>
                <a:cs typeface="Arial"/>
                <a:sym typeface="Arial"/>
              </a:rPr>
              <a:t>Self Deriving Car</a:t>
            </a:r>
            <a:endParaRPr b="0" sz="3600" strike="noStrike">
              <a:solidFill>
                <a:schemeClr val="dk1"/>
              </a:solidFill>
              <a:latin typeface="Arial"/>
              <a:ea typeface="Arial"/>
              <a:cs typeface="Arial"/>
              <a:sym typeface="Arial"/>
            </a:endParaRPr>
          </a:p>
        </p:txBody>
      </p:sp>
      <p:pic>
        <p:nvPicPr>
          <p:cNvPr id="1155" name="Google Shape;1155;p214"/>
          <p:cNvPicPr preferRelativeResize="0"/>
          <p:nvPr/>
        </p:nvPicPr>
        <p:blipFill rotWithShape="1">
          <a:blip r:embed="rId3">
            <a:alphaModFix/>
          </a:blip>
          <a:srcRect b="0" l="0" r="0" t="0"/>
          <a:stretch/>
        </p:blipFill>
        <p:spPr>
          <a:xfrm>
            <a:off x="2103120" y="1371600"/>
            <a:ext cx="4935960" cy="3290040"/>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215"/>
          <p:cNvSpPr/>
          <p:nvPr/>
        </p:nvSpPr>
        <p:spPr>
          <a:xfrm>
            <a:off x="729360" y="1318680"/>
            <a:ext cx="7685640" cy="532080"/>
          </a:xfrm>
          <a:prstGeom prst="rect">
            <a:avLst/>
          </a:prstGeom>
          <a:noFill/>
          <a:ln>
            <a:noFill/>
          </a:ln>
        </p:spPr>
        <p:txBody>
          <a:bodyPr anchorCtr="0" anchor="t" bIns="91425" lIns="90000" spcFirstLastPara="1" rIns="90000" wrap="square" tIns="91425">
            <a:noAutofit/>
          </a:bodyPr>
          <a:lstStyle/>
          <a:p>
            <a:pPr indent="0" lvl="0" marL="0" marR="0" rtl="0" algn="l">
              <a:lnSpc>
                <a:spcPct val="100000"/>
              </a:lnSpc>
              <a:spcBef>
                <a:spcPts val="0"/>
              </a:spcBef>
              <a:spcAft>
                <a:spcPts val="0"/>
              </a:spcAft>
              <a:buNone/>
            </a:pPr>
            <a:r>
              <a:rPr b="1" lang="en-US" sz="2600" strike="noStrike">
                <a:solidFill>
                  <a:srgbClr val="1A1A1A"/>
                </a:solidFill>
                <a:latin typeface="Raleway"/>
                <a:ea typeface="Raleway"/>
                <a:cs typeface="Raleway"/>
                <a:sym typeface="Raleway"/>
              </a:rPr>
              <a:t>How does it works: </a:t>
            </a:r>
            <a:endParaRPr b="0" sz="2600" strike="noStrike">
              <a:solidFill>
                <a:schemeClr val="dk1"/>
              </a:solidFill>
              <a:latin typeface="Arial"/>
              <a:ea typeface="Arial"/>
              <a:cs typeface="Arial"/>
              <a:sym typeface="Arial"/>
            </a:endParaRPr>
          </a:p>
        </p:txBody>
      </p:sp>
      <p:sp>
        <p:nvSpPr>
          <p:cNvPr id="1161" name="Google Shape;1161;p215"/>
          <p:cNvSpPr/>
          <p:nvPr/>
        </p:nvSpPr>
        <p:spPr>
          <a:xfrm>
            <a:off x="729360" y="2079000"/>
            <a:ext cx="7685640" cy="22579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2" name="Google Shape;1162;p215"/>
          <p:cNvPicPr preferRelativeResize="0"/>
          <p:nvPr/>
        </p:nvPicPr>
        <p:blipFill rotWithShape="1">
          <a:blip r:embed="rId3">
            <a:alphaModFix/>
          </a:blip>
          <a:srcRect b="0" l="0" r="0" t="0"/>
          <a:stretch/>
        </p:blipFill>
        <p:spPr>
          <a:xfrm>
            <a:off x="1554480" y="1873440"/>
            <a:ext cx="6016680" cy="2568600"/>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pic>
        <p:nvPicPr>
          <p:cNvPr id="1167" name="Google Shape;1167;p216"/>
          <p:cNvPicPr preferRelativeResize="0"/>
          <p:nvPr/>
        </p:nvPicPr>
        <p:blipFill rotWithShape="1">
          <a:blip r:embed="rId3">
            <a:alphaModFix/>
          </a:blip>
          <a:srcRect b="14779" l="0" r="0" t="0"/>
          <a:stretch/>
        </p:blipFill>
        <p:spPr>
          <a:xfrm>
            <a:off x="513360" y="837720"/>
            <a:ext cx="8227800" cy="38235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